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97" r:id="rId3"/>
    <p:sldId id="296" r:id="rId4"/>
    <p:sldId id="301" r:id="rId5"/>
    <p:sldId id="298" r:id="rId6"/>
    <p:sldId id="299" r:id="rId7"/>
    <p:sldId id="285" r:id="rId8"/>
    <p:sldId id="257" r:id="rId9"/>
    <p:sldId id="291" r:id="rId10"/>
    <p:sldId id="286" r:id="rId11"/>
    <p:sldId id="287" r:id="rId12"/>
    <p:sldId id="258" r:id="rId13"/>
    <p:sldId id="259" r:id="rId14"/>
    <p:sldId id="261" r:id="rId15"/>
    <p:sldId id="262" r:id="rId16"/>
    <p:sldId id="263" r:id="rId17"/>
    <p:sldId id="264" r:id="rId18"/>
    <p:sldId id="265" r:id="rId19"/>
    <p:sldId id="266" r:id="rId20"/>
    <p:sldId id="267" r:id="rId21"/>
    <p:sldId id="268" r:id="rId22"/>
    <p:sldId id="283" r:id="rId23"/>
    <p:sldId id="289" r:id="rId24"/>
    <p:sldId id="278" r:id="rId25"/>
    <p:sldId id="302" r:id="rId26"/>
    <p:sldId id="29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A850D2A-23EC-4A10-AA51-A17D38F246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7FBF69-759A-4581-84B6-EE11B8043070}"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D076695-3F63-44D2-B51C-5186AE5D25B3}"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3D92A5B-7135-4800-81A1-CB262A1B3251}"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CD441A3-93D9-4710-9D48-6697B6A0AB38}"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9A93D0-17FE-4EB1-8335-BE365A1EF69C}"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BCB13D9-D3D0-42CE-B2CC-1A8F2B446170}"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C5EF2C2-4A4A-423F-878A-8F0E24FA31D2}" type="slidenum">
              <a:rPr lang="en-US" smtClean="0"/>
              <a:pPr/>
              <a:t>20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FBAC941-0A39-4198-B4F8-04BD6B52DD6C}" type="slidenum">
              <a:rPr lang="en-US" smtClean="0"/>
              <a:pPr/>
              <a:t>21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F352121-6927-4A2E-8BA2-5A2EB1A749A9}"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FB64BD6-CC8B-4350-9808-1AB0EC73A136}"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26481B5-8862-48D6-98EB-0B65F9D67FB5}" type="slidenum">
              <a:rPr lang="en-US" smtClean="0"/>
              <a:pPr/>
              <a:t>24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F5D877F-C680-4E8E-8CB4-51FCE92E4B63}" type="slidenum">
              <a:rPr lang="en-US" smtClean="0"/>
              <a:pPr/>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BFD6193-70F9-420E-A922-6AB1A93ED2F7}"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BFD6193-70F9-420E-A922-6AB1A93ED2F7}" type="slidenum">
              <a:rPr lang="en-US" smtClean="0"/>
              <a:pPr/>
              <a:t>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BFD6193-70F9-420E-A922-6AB1A93ED2F7}" type="slidenum">
              <a:rPr lang="en-US" smtClean="0"/>
              <a:pPr/>
              <a:t>10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BFD6193-70F9-420E-A922-6AB1A93ED2F7}" type="slidenum">
              <a:rPr lang="en-US" smtClean="0"/>
              <a:pPr/>
              <a:t>11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261BFC6-A730-4BE4-8285-864D7F2D25A6}" type="slidenum">
              <a:rPr lang="en-US" smtClean="0"/>
              <a:pPr/>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0F86CB-EC60-4E42-91B8-69ADB7641481}" type="slidenum">
              <a:rPr lang="en-US" smtClean="0"/>
              <a:pPr/>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91EE35-CE26-4710-B187-B08E59DA334A}"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75F5448-A89F-443E-8013-9DF66851D1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7D020B3-C506-48C5-8A2D-F95B839B24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9C56EF7-00BC-4225-A09A-B39236D9A2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E7DA9DA-813C-48A4-A40C-AC4A3389DF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83C5F4D-7BCC-4E85-9BC3-702F70CF78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7ADA4F3-4B0F-4409-896A-46F71FE86C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B7A0440D-CC49-4946-B8FE-80F0207BFD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A5F335C-F796-40C2-93F8-51E726ADE1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6F4B7EA-3209-4FAE-BC2B-52B7BCE23A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B763407-B4DF-42CF-88C8-F2702DB2AD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636A46E-AACC-4E42-AE6D-F9F9A2C1AF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636ED40-FA41-4CCC-B35B-11E7739F465C}" type="slidenum">
              <a:rPr lang="en-US"/>
              <a:pPr>
                <a:defRPr/>
              </a:pPr>
              <a:t>‹#›</a:t>
            </a:fld>
            <a:endParaRPr lang="en-US"/>
          </a:p>
        </p:txBody>
      </p:sp>
      <p:pic>
        <p:nvPicPr>
          <p:cNvPr id="2" name="Picture 11" descr="slide-topper"/>
          <p:cNvPicPr>
            <a:picLocks noChangeAspect="1" noChangeArrowheads="1"/>
          </p:cNvPicPr>
          <p:nvPr userDrawn="1"/>
        </p:nvPicPr>
        <p:blipFill>
          <a:blip r:embed="rId13"/>
          <a:srcRect/>
          <a:stretch>
            <a:fillRect/>
          </a:stretch>
        </p:blipFill>
        <p:spPr bwMode="auto">
          <a:xfrm>
            <a:off x="0" y="0"/>
            <a:ext cx="9144000" cy="422275"/>
          </a:xfrm>
          <a:prstGeom prst="rect">
            <a:avLst/>
          </a:prstGeom>
          <a:noFill/>
          <a:ln w="9525">
            <a:noFill/>
            <a:miter lim="800000"/>
            <a:headEnd/>
            <a:tailEnd/>
          </a:ln>
        </p:spPr>
      </p:pic>
      <p:sp>
        <p:nvSpPr>
          <p:cNvPr id="1036" name="Rectangle 12"/>
          <p:cNvSpPr>
            <a:spLocks noChangeArrowheads="1"/>
          </p:cNvSpPr>
          <p:nvPr userDrawn="1"/>
        </p:nvSpPr>
        <p:spPr bwMode="auto">
          <a:xfrm>
            <a:off x="2743200" y="6248400"/>
            <a:ext cx="3581400" cy="457200"/>
          </a:xfrm>
          <a:prstGeom prst="rect">
            <a:avLst/>
          </a:prstGeom>
          <a:noFill/>
          <a:ln w="9525">
            <a:noFill/>
            <a:miter lim="800000"/>
            <a:headEnd/>
            <a:tailEnd/>
          </a:ln>
        </p:spPr>
        <p:txBody>
          <a:bodyPr>
            <a:spAutoFit/>
          </a:bodyPr>
          <a:lstStyle/>
          <a:p>
            <a:pPr>
              <a:defRPr/>
            </a:pPr>
            <a:endParaRPr lang="en-US"/>
          </a:p>
        </p:txBody>
      </p:sp>
      <p:sp>
        <p:nvSpPr>
          <p:cNvPr id="1039" name="Rectangle 15"/>
          <p:cNvSpPr>
            <a:spLocks noChangeArrowheads="1"/>
          </p:cNvSpPr>
          <p:nvPr userDrawn="1"/>
        </p:nvSpPr>
        <p:spPr bwMode="auto">
          <a:xfrm>
            <a:off x="3962400" y="6491288"/>
            <a:ext cx="1100138" cy="369887"/>
          </a:xfrm>
          <a:prstGeom prst="rect">
            <a:avLst/>
          </a:prstGeom>
          <a:noFill/>
          <a:ln w="9525">
            <a:noFill/>
            <a:miter lim="800000"/>
            <a:headEnd/>
            <a:tailEnd/>
          </a:ln>
        </p:spPr>
        <p:txBody>
          <a:bodyPr wrap="none">
            <a:spAutoFit/>
          </a:bodyPr>
          <a:lstStyle/>
          <a:p>
            <a:pPr>
              <a:defRPr/>
            </a:pPr>
            <a:r>
              <a:rPr lang="en-US" sz="1800">
                <a:latin typeface="Calibri" charset="0"/>
              </a:rPr>
              <a:t>PAG 2011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Goudy Old Style"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Goudy Old Style"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Goudy Old Style"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Goudy Old Style"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defRPr>
      </a:lvl2pPr>
      <a:lvl3pPr marL="1143000" indent="-228600" algn="l" rtl="0" eaLnBrk="0" fontAlgn="base" hangingPunct="0">
        <a:spcBef>
          <a:spcPct val="20000"/>
        </a:spcBef>
        <a:spcAft>
          <a:spcPct val="0"/>
        </a:spcAft>
        <a:buChar char="•"/>
        <a:defRPr sz="2400">
          <a:solidFill>
            <a:schemeClr val="tx1"/>
          </a:solidFill>
          <a:latin typeface="Calibri"/>
          <a:ea typeface="+mn-ea"/>
        </a:defRPr>
      </a:lvl3pPr>
      <a:lvl4pPr marL="1600200" indent="-228600" algn="l" rtl="0" eaLnBrk="0" fontAlgn="base" hangingPunct="0">
        <a:spcBef>
          <a:spcPct val="20000"/>
        </a:spcBef>
        <a:spcAft>
          <a:spcPct val="0"/>
        </a:spcAft>
        <a:buChar char="–"/>
        <a:defRPr sz="2000">
          <a:solidFill>
            <a:schemeClr val="tx1"/>
          </a:solidFill>
          <a:latin typeface="Calibri"/>
          <a:ea typeface="+mn-ea"/>
        </a:defRPr>
      </a:lvl4pPr>
      <a:lvl5pPr marL="2057400" indent="-228600" algn="l" rtl="0" eaLnBrk="0" fontAlgn="base" hangingPunct="0">
        <a:spcBef>
          <a:spcPct val="20000"/>
        </a:spcBef>
        <a:spcAft>
          <a:spcPct val="0"/>
        </a:spcAft>
        <a:buChar char="»"/>
        <a:defRPr sz="2000">
          <a:solidFill>
            <a:schemeClr val="tx1"/>
          </a:solidFill>
          <a:latin typeface="Calibri"/>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oups.google.com/group/tassel" TargetMode="External"/><Relationship Id="rId2" Type="http://schemas.openxmlformats.org/officeDocument/2006/relationships/hyperlink" Target="http://www.maizegenetics.net/tassel/docs/TasselPipelineCLI.pdf" TargetMode="External"/><Relationship Id="rId1" Type="http://schemas.openxmlformats.org/officeDocument/2006/relationships/slideLayout" Target="../slideLayouts/slideLayout2.xml"/><Relationship Id="rId4" Type="http://schemas.openxmlformats.org/officeDocument/2006/relationships/hyperlink" Target="https://sourceforge.net/projects/tass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0"/>
            <a:ext cx="7772400" cy="1143000"/>
          </a:xfrm>
        </p:spPr>
        <p:txBody>
          <a:bodyPr/>
          <a:lstStyle/>
          <a:p>
            <a:pPr eaLnBrk="1" hangingPunct="1"/>
            <a:r>
              <a:rPr lang="en-US" sz="8800" b="1" dirty="0" smtClean="0">
                <a:latin typeface="Calibri" charset="0"/>
              </a:rPr>
              <a:t>TASSEL 3.0</a:t>
            </a:r>
            <a:r>
              <a:rPr lang="en-US" dirty="0" smtClean="0">
                <a:latin typeface="Calibri" charset="0"/>
              </a:rPr>
              <a:t/>
            </a:r>
            <a:br>
              <a:rPr lang="en-US" dirty="0" smtClean="0">
                <a:latin typeface="Calibri" charset="0"/>
              </a:rPr>
            </a:br>
            <a:r>
              <a:rPr lang="en-US" sz="4000" i="1" dirty="0" smtClean="0">
                <a:latin typeface="Calibri" charset="0"/>
              </a:rPr>
              <a:t>www.maizegenetics.net/tassel</a:t>
            </a:r>
          </a:p>
        </p:txBody>
      </p:sp>
      <p:sp>
        <p:nvSpPr>
          <p:cNvPr id="2051" name="Rectangle 3"/>
          <p:cNvSpPr>
            <a:spLocks noGrp="1" noChangeArrowheads="1"/>
          </p:cNvSpPr>
          <p:nvPr>
            <p:ph type="subTitle" idx="1"/>
          </p:nvPr>
        </p:nvSpPr>
        <p:spPr>
          <a:xfrm>
            <a:off x="838200" y="3048000"/>
            <a:ext cx="7467600" cy="3200400"/>
          </a:xfrm>
        </p:spPr>
        <p:txBody>
          <a:bodyPr/>
          <a:lstStyle/>
          <a:p>
            <a:pPr>
              <a:spcBef>
                <a:spcPct val="50000"/>
              </a:spcBef>
            </a:pPr>
            <a:r>
              <a:rPr lang="en-US" sz="2400" dirty="0" smtClean="0">
                <a:latin typeface="Arial" charset="0"/>
              </a:rPr>
              <a:t>Terry Casstevens</a:t>
            </a:r>
            <a:r>
              <a:rPr lang="en-US" sz="2400" baseline="30000" dirty="0" smtClean="0">
                <a:latin typeface="Arial" charset="0"/>
              </a:rPr>
              <a:t>1</a:t>
            </a:r>
            <a:r>
              <a:rPr lang="en-US" sz="2400" dirty="0" smtClean="0">
                <a:latin typeface="Arial" charset="0"/>
              </a:rPr>
              <a:t>, Peter Bradbury</a:t>
            </a:r>
            <a:r>
              <a:rPr lang="en-US" sz="2400" baseline="30000" dirty="0" smtClean="0">
                <a:latin typeface="Arial" charset="0"/>
              </a:rPr>
              <a:t>2,3</a:t>
            </a:r>
            <a:r>
              <a:rPr lang="en-US" sz="2400" dirty="0" smtClean="0">
                <a:latin typeface="Arial" charset="0"/>
              </a:rPr>
              <a:t>, Zhiwu Zhang</a:t>
            </a:r>
            <a:r>
              <a:rPr lang="en-US" sz="2400" baseline="30000" dirty="0" smtClean="0">
                <a:latin typeface="Arial" charset="0"/>
              </a:rPr>
              <a:t>1</a:t>
            </a:r>
            <a:r>
              <a:rPr lang="en-US" sz="2400" dirty="0" smtClean="0">
                <a:latin typeface="Arial" charset="0"/>
              </a:rPr>
              <a:t> , Yang Zhang</a:t>
            </a:r>
            <a:r>
              <a:rPr lang="en-US" sz="2400" baseline="30000" dirty="0" smtClean="0">
                <a:latin typeface="Arial" charset="0"/>
              </a:rPr>
              <a:t>1</a:t>
            </a:r>
            <a:r>
              <a:rPr lang="en-US" sz="2400" dirty="0" smtClean="0">
                <a:latin typeface="Arial" charset="0"/>
              </a:rPr>
              <a:t>, Edward Buckler</a:t>
            </a:r>
            <a:r>
              <a:rPr lang="en-US" sz="2400" baseline="30000" dirty="0" smtClean="0">
                <a:latin typeface="Arial" charset="0"/>
              </a:rPr>
              <a:t>1,2,4</a:t>
            </a:r>
          </a:p>
          <a:p>
            <a:r>
              <a:rPr lang="en-US" sz="2400" dirty="0" smtClean="0">
                <a:solidFill>
                  <a:srgbClr val="000000"/>
                </a:solidFill>
                <a:latin typeface="Calibri" charset="0"/>
                <a:cs typeface="Times New Roman" pitchFamily="18" charset="0"/>
              </a:rPr>
              <a:t> </a:t>
            </a:r>
          </a:p>
          <a:p>
            <a:pPr algn="l"/>
            <a:r>
              <a:rPr lang="en-US" sz="2000" i="1" baseline="30000" dirty="0" smtClean="0">
                <a:latin typeface="Arial" charset="0"/>
              </a:rPr>
              <a:t>1</a:t>
            </a:r>
            <a:r>
              <a:rPr lang="en-US" sz="2000" i="1" dirty="0" smtClean="0">
                <a:latin typeface="Arial" charset="0"/>
              </a:rPr>
              <a:t> Institute for Genomic Diversity, Cornell University, Ithaca, NY </a:t>
            </a:r>
          </a:p>
          <a:p>
            <a:pPr algn="l"/>
            <a:r>
              <a:rPr lang="en-US" sz="2000" i="1" baseline="30000" dirty="0" smtClean="0">
                <a:latin typeface="Arial" charset="0"/>
              </a:rPr>
              <a:t>2</a:t>
            </a:r>
            <a:r>
              <a:rPr lang="en-US" sz="2000" i="1" dirty="0" smtClean="0">
                <a:latin typeface="Arial" charset="0"/>
              </a:rPr>
              <a:t> USDA-ARS </a:t>
            </a:r>
          </a:p>
          <a:p>
            <a:pPr algn="l"/>
            <a:r>
              <a:rPr lang="en-US" sz="2000" i="1" baseline="30000" dirty="0" smtClean="0">
                <a:latin typeface="Arial" charset="0"/>
              </a:rPr>
              <a:t>3</a:t>
            </a:r>
            <a:r>
              <a:rPr lang="en-US" sz="2000" i="1" dirty="0" smtClean="0">
                <a:latin typeface="Arial" charset="0"/>
              </a:rPr>
              <a:t> Cornell Theory Center, Cornell University </a:t>
            </a:r>
          </a:p>
          <a:p>
            <a:pPr algn="l"/>
            <a:r>
              <a:rPr lang="en-US" sz="2000" i="1" baseline="30000" dirty="0" smtClean="0">
                <a:latin typeface="Arial" charset="0"/>
              </a:rPr>
              <a:t>4</a:t>
            </a:r>
            <a:r>
              <a:rPr lang="en-US" sz="2000" i="1" dirty="0" smtClean="0">
                <a:latin typeface="Arial" charset="0"/>
              </a:rPr>
              <a:t> Dept. of Plant Breeding and Genetics, Cornell University</a:t>
            </a:r>
            <a:endParaRPr lang="en-US" sz="20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71688" name="Picture 8"/>
          <p:cNvPicPr>
            <a:picLocks noChangeAspect="1" noChangeArrowheads="1"/>
          </p:cNvPicPr>
          <p:nvPr/>
        </p:nvPicPr>
        <p:blipFill>
          <a:blip r:embed="rId4"/>
          <a:srcRect/>
          <a:stretch>
            <a:fillRect/>
          </a:stretch>
        </p:blipFill>
        <p:spPr bwMode="auto">
          <a:xfrm>
            <a:off x="3205163" y="1257300"/>
            <a:ext cx="2733675" cy="4343400"/>
          </a:xfrm>
          <a:prstGeom prst="rect">
            <a:avLst/>
          </a:prstGeom>
          <a:noFill/>
          <a:ln w="9525">
            <a:noFill/>
            <a:miter lim="800000"/>
            <a:headEnd/>
            <a:tailEnd/>
          </a:ln>
        </p:spPr>
      </p:pic>
      <p:sp>
        <p:nvSpPr>
          <p:cNvPr id="12" name="Rectangle 11"/>
          <p:cNvSpPr/>
          <p:nvPr/>
        </p:nvSpPr>
        <p:spPr>
          <a:xfrm>
            <a:off x="2209800" y="0"/>
            <a:ext cx="1838965"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Click</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Here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nvGrpSpPr>
          <p:cNvPr id="18" name="Group 17"/>
          <p:cNvGrpSpPr/>
          <p:nvPr/>
        </p:nvGrpSpPr>
        <p:grpSpPr>
          <a:xfrm>
            <a:off x="1133922" y="295870"/>
            <a:ext cx="1188065" cy="923330"/>
            <a:chOff x="1133922" y="295870"/>
            <a:chExt cx="1188065" cy="923330"/>
          </a:xfrm>
        </p:grpSpPr>
        <p:sp>
          <p:nvSpPr>
            <p:cNvPr id="14" name="Right Arrow 13"/>
            <p:cNvSpPr/>
            <p:nvPr/>
          </p:nvSpPr>
          <p:spPr bwMode="auto">
            <a:xfrm rot="9328466">
              <a:off x="1133922" y="654002"/>
              <a:ext cx="1069022"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Rectangle 14"/>
            <p:cNvSpPr/>
            <p:nvPr/>
          </p:nvSpPr>
          <p:spPr>
            <a:xfrm>
              <a:off x="1752600" y="29587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0" name="Group 19"/>
          <p:cNvGrpSpPr/>
          <p:nvPr/>
        </p:nvGrpSpPr>
        <p:grpSpPr>
          <a:xfrm>
            <a:off x="2213538" y="4114800"/>
            <a:ext cx="1744939" cy="1008050"/>
            <a:chOff x="2213538" y="4114800"/>
            <a:chExt cx="1744939" cy="1008050"/>
          </a:xfrm>
        </p:grpSpPr>
        <p:sp>
          <p:nvSpPr>
            <p:cNvPr id="13" name="Right Arrow 12"/>
            <p:cNvSpPr/>
            <p:nvPr/>
          </p:nvSpPr>
          <p:spPr bwMode="auto">
            <a:xfrm rot="1521012">
              <a:off x="2213538" y="4567093"/>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Rectangle 15"/>
            <p:cNvSpPr/>
            <p:nvPr/>
          </p:nvSpPr>
          <p:spPr>
            <a:xfrm>
              <a:off x="2286000" y="4114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9" name="Group 18"/>
          <p:cNvGrpSpPr/>
          <p:nvPr/>
        </p:nvGrpSpPr>
        <p:grpSpPr>
          <a:xfrm>
            <a:off x="1359054" y="1656976"/>
            <a:ext cx="734333" cy="1247554"/>
            <a:chOff x="1359054" y="1656976"/>
            <a:chExt cx="734333" cy="1247554"/>
          </a:xfrm>
        </p:grpSpPr>
        <p:sp>
          <p:nvSpPr>
            <p:cNvPr id="11" name="Right Arrow 10"/>
            <p:cNvSpPr/>
            <p:nvPr/>
          </p:nvSpPr>
          <p:spPr bwMode="auto">
            <a:xfrm rot="15214058">
              <a:off x="1102422" y="1913608"/>
              <a:ext cx="1069022"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Rectangle 16"/>
            <p:cNvSpPr/>
            <p:nvPr/>
          </p:nvSpPr>
          <p:spPr>
            <a:xfrm>
              <a:off x="1524000" y="19812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8"/>
                                        </p:tgtEl>
                                        <p:attrNameLst>
                                          <p:attrName>style.visibility</p:attrName>
                                        </p:attrNameLst>
                                      </p:cBhvr>
                                      <p:to>
                                        <p:strVal val="visible"/>
                                      </p:to>
                                    </p:set>
                                    <p:animEffect transition="in" filter="fade">
                                      <p:cBhvr>
                                        <p:cTn id="17" dur="500"/>
                                        <p:tgtEl>
                                          <p:spTgt spid="716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72706" name="Picture 2"/>
          <p:cNvPicPr>
            <a:picLocks noChangeAspect="1" noChangeArrowheads="1"/>
          </p:cNvPicPr>
          <p:nvPr/>
        </p:nvPicPr>
        <p:blipFill>
          <a:blip r:embed="rId4"/>
          <a:srcRect/>
          <a:stretch>
            <a:fillRect/>
          </a:stretch>
        </p:blipFill>
        <p:spPr bwMode="auto">
          <a:xfrm>
            <a:off x="1724025" y="1366838"/>
            <a:ext cx="5695950" cy="4124325"/>
          </a:xfrm>
          <a:prstGeom prst="rect">
            <a:avLst/>
          </a:prstGeom>
          <a:noFill/>
          <a:ln w="9525">
            <a:noFill/>
            <a:miter lim="800000"/>
            <a:headEnd/>
            <a:tailEnd/>
          </a:ln>
        </p:spPr>
      </p:pic>
      <p:sp>
        <p:nvSpPr>
          <p:cNvPr id="10" name="Rectangle 9"/>
          <p:cNvSpPr/>
          <p:nvPr/>
        </p:nvSpPr>
        <p:spPr>
          <a:xfrm>
            <a:off x="6324600" y="1981200"/>
            <a:ext cx="1903085" cy="2308324"/>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Click</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While</a:t>
            </a:r>
          </a:p>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Holding</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&lt;ctrl&gt;</a:t>
            </a:r>
            <a:endPar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nvGrpSpPr>
          <p:cNvPr id="18" name="Group 17"/>
          <p:cNvGrpSpPr/>
          <p:nvPr/>
        </p:nvGrpSpPr>
        <p:grpSpPr>
          <a:xfrm>
            <a:off x="7086600" y="4495800"/>
            <a:ext cx="1744939" cy="923330"/>
            <a:chOff x="7086600" y="4495800"/>
            <a:chExt cx="1744939" cy="923330"/>
          </a:xfrm>
        </p:grpSpPr>
        <p:sp>
          <p:nvSpPr>
            <p:cNvPr id="9" name="Right Arrow 8"/>
            <p:cNvSpPr/>
            <p:nvPr/>
          </p:nvSpPr>
          <p:spPr bwMode="auto">
            <a:xfrm rot="10800000">
              <a:off x="7086600" y="46482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a:xfrm>
              <a:off x="8229600" y="4495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7" name="Group 16"/>
          <p:cNvGrpSpPr/>
          <p:nvPr/>
        </p:nvGrpSpPr>
        <p:grpSpPr>
          <a:xfrm>
            <a:off x="4419600" y="3048000"/>
            <a:ext cx="1864787" cy="923330"/>
            <a:chOff x="4419600" y="3048000"/>
            <a:chExt cx="1864787" cy="923330"/>
          </a:xfrm>
        </p:grpSpPr>
        <p:sp>
          <p:nvSpPr>
            <p:cNvPr id="8" name="Right Arrow 7"/>
            <p:cNvSpPr/>
            <p:nvPr/>
          </p:nvSpPr>
          <p:spPr bwMode="auto">
            <a:xfrm rot="10800000">
              <a:off x="4419600" y="32004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a:xfrm>
              <a:off x="5715000" y="30480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6" name="Group 15"/>
          <p:cNvGrpSpPr/>
          <p:nvPr/>
        </p:nvGrpSpPr>
        <p:grpSpPr>
          <a:xfrm>
            <a:off x="4495800" y="2667000"/>
            <a:ext cx="1744939" cy="923330"/>
            <a:chOff x="4495800" y="2667000"/>
            <a:chExt cx="1744939" cy="923330"/>
          </a:xfrm>
        </p:grpSpPr>
        <p:sp>
          <p:nvSpPr>
            <p:cNvPr id="7" name="Right Arrow 6"/>
            <p:cNvSpPr/>
            <p:nvPr/>
          </p:nvSpPr>
          <p:spPr bwMode="auto">
            <a:xfrm rot="10800000">
              <a:off x="4495800" y="28956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a:xfrm>
              <a:off x="5486400" y="26670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4343400" y="2133600"/>
            <a:ext cx="1788587" cy="923330"/>
            <a:chOff x="4343400" y="2133600"/>
            <a:chExt cx="1788587" cy="923330"/>
          </a:xfrm>
        </p:grpSpPr>
        <p:sp>
          <p:nvSpPr>
            <p:cNvPr id="6" name="Right Arrow 5"/>
            <p:cNvSpPr/>
            <p:nvPr/>
          </p:nvSpPr>
          <p:spPr bwMode="auto">
            <a:xfrm rot="10800000">
              <a:off x="4343400" y="22860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ctangle 13"/>
            <p:cNvSpPr/>
            <p:nvPr/>
          </p:nvSpPr>
          <p:spPr>
            <a:xfrm>
              <a:off x="5562600" y="2133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5" name="Right Arrow 4"/>
          <p:cNvSpPr/>
          <p:nvPr/>
        </p:nvSpPr>
        <p:spPr bwMode="auto">
          <a:xfrm rot="10800000">
            <a:off x="1524000" y="17526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1447800" y="1676400"/>
            <a:ext cx="6248400" cy="4219575"/>
          </a:xfrm>
          <a:prstGeom prst="rect">
            <a:avLst/>
          </a:prstGeom>
          <a:noFill/>
          <a:ln w="9525">
            <a:noFill/>
            <a:miter lim="800000"/>
            <a:headEnd/>
            <a:tailEnd/>
          </a:ln>
        </p:spPr>
      </p:pic>
      <p:grpSp>
        <p:nvGrpSpPr>
          <p:cNvPr id="10" name="Group 9"/>
          <p:cNvGrpSpPr/>
          <p:nvPr/>
        </p:nvGrpSpPr>
        <p:grpSpPr>
          <a:xfrm>
            <a:off x="3440272" y="4114800"/>
            <a:ext cx="1777315" cy="1060657"/>
            <a:chOff x="3440272" y="4114800"/>
            <a:chExt cx="1777315" cy="1060657"/>
          </a:xfrm>
        </p:grpSpPr>
        <p:sp>
          <p:nvSpPr>
            <p:cNvPr id="6" name="Right Arrow 5"/>
            <p:cNvSpPr/>
            <p:nvPr/>
          </p:nvSpPr>
          <p:spPr bwMode="auto">
            <a:xfrm rot="8829759">
              <a:off x="3440272" y="46197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a:xfrm>
              <a:off x="4648200" y="4114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 name="Group 8"/>
          <p:cNvGrpSpPr/>
          <p:nvPr/>
        </p:nvGrpSpPr>
        <p:grpSpPr>
          <a:xfrm>
            <a:off x="2613091" y="228600"/>
            <a:ext cx="1766296" cy="1030204"/>
            <a:chOff x="2613091" y="228600"/>
            <a:chExt cx="1766296" cy="1030204"/>
          </a:xfrm>
        </p:grpSpPr>
        <p:sp>
          <p:nvSpPr>
            <p:cNvPr id="5" name="Right Arrow 4"/>
            <p:cNvSpPr/>
            <p:nvPr/>
          </p:nvSpPr>
          <p:spPr bwMode="auto">
            <a:xfrm rot="9004226">
              <a:off x="2613091" y="703047"/>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a:xfrm>
              <a:off x="3810000" y="228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5" name="Right Arrow 4"/>
          <p:cNvSpPr/>
          <p:nvPr/>
        </p:nvSpPr>
        <p:spPr bwMode="auto">
          <a:xfrm rot="10800000">
            <a:off x="2971800" y="19050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4" name="Right Arrow 3"/>
          <p:cNvSpPr/>
          <p:nvPr/>
        </p:nvSpPr>
        <p:spPr bwMode="auto">
          <a:xfrm rot="10800000">
            <a:off x="2057400" y="23622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9220" name="Picture 4"/>
          <p:cNvPicPr>
            <a:picLocks noChangeAspect="1" noChangeArrowheads="1"/>
          </p:cNvPicPr>
          <p:nvPr/>
        </p:nvPicPr>
        <p:blipFill>
          <a:blip r:embed="rId4"/>
          <a:srcRect/>
          <a:stretch>
            <a:fillRect/>
          </a:stretch>
        </p:blipFill>
        <p:spPr bwMode="auto">
          <a:xfrm>
            <a:off x="762000" y="1600200"/>
            <a:ext cx="7618413" cy="4394200"/>
          </a:xfrm>
          <a:prstGeom prst="rect">
            <a:avLst/>
          </a:prstGeom>
          <a:noFill/>
          <a:ln w="9525">
            <a:noFill/>
            <a:miter lim="800000"/>
            <a:headEnd/>
            <a:tailEnd/>
          </a:ln>
        </p:spPr>
      </p:pic>
      <p:grpSp>
        <p:nvGrpSpPr>
          <p:cNvPr id="16" name="Group 15"/>
          <p:cNvGrpSpPr/>
          <p:nvPr/>
        </p:nvGrpSpPr>
        <p:grpSpPr>
          <a:xfrm>
            <a:off x="2362200" y="4572000"/>
            <a:ext cx="1832127" cy="1184103"/>
            <a:chOff x="2362200" y="4572000"/>
            <a:chExt cx="1832127" cy="1184103"/>
          </a:xfrm>
        </p:grpSpPr>
        <p:sp>
          <p:nvSpPr>
            <p:cNvPr id="9" name="Right Arrow 8"/>
            <p:cNvSpPr/>
            <p:nvPr/>
          </p:nvSpPr>
          <p:spPr bwMode="auto">
            <a:xfrm rot="1363131">
              <a:off x="2449388" y="4954041"/>
              <a:ext cx="1744939" cy="80206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a:xfrm>
              <a:off x="2362200" y="45720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4953000" y="1752600"/>
            <a:ext cx="1755928" cy="1107903"/>
            <a:chOff x="4953000" y="1752600"/>
            <a:chExt cx="1755928" cy="1107903"/>
          </a:xfrm>
        </p:grpSpPr>
        <p:sp>
          <p:nvSpPr>
            <p:cNvPr id="10" name="Right Arrow 9"/>
            <p:cNvSpPr/>
            <p:nvPr/>
          </p:nvSpPr>
          <p:spPr bwMode="auto">
            <a:xfrm rot="1363131">
              <a:off x="4963989" y="2058441"/>
              <a:ext cx="1744939" cy="80206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a:xfrm>
              <a:off x="4953000" y="1752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4" name="Group 13"/>
          <p:cNvGrpSpPr/>
          <p:nvPr/>
        </p:nvGrpSpPr>
        <p:grpSpPr>
          <a:xfrm>
            <a:off x="1973263" y="533400"/>
            <a:ext cx="1744939" cy="1031702"/>
            <a:chOff x="1973263" y="533400"/>
            <a:chExt cx="1744939" cy="1031702"/>
          </a:xfrm>
        </p:grpSpPr>
        <p:sp>
          <p:nvSpPr>
            <p:cNvPr id="6" name="Right Arrow 5"/>
            <p:cNvSpPr/>
            <p:nvPr/>
          </p:nvSpPr>
          <p:spPr bwMode="auto">
            <a:xfrm rot="1363131">
              <a:off x="1973263" y="763040"/>
              <a:ext cx="1744939" cy="80206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a:xfrm>
              <a:off x="1981200" y="533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5" name="Right Arrow 4"/>
          <p:cNvSpPr/>
          <p:nvPr/>
        </p:nvSpPr>
        <p:spPr bwMode="auto">
          <a:xfrm rot="10800000">
            <a:off x="2438400" y="26670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8" name="Rectangle 7"/>
          <p:cNvSpPr/>
          <p:nvPr/>
        </p:nvSpPr>
        <p:spPr>
          <a:xfrm>
            <a:off x="4419600" y="1676400"/>
            <a:ext cx="1903085" cy="2308324"/>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Click</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While</a:t>
            </a:r>
          </a:p>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Holding</a:t>
            </a:r>
          </a:p>
          <a:p>
            <a:pPr algn="ct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&lt;ctrl&gt;</a:t>
            </a:r>
            <a:endPar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nvGrpSpPr>
          <p:cNvPr id="16" name="Group 15"/>
          <p:cNvGrpSpPr/>
          <p:nvPr/>
        </p:nvGrpSpPr>
        <p:grpSpPr>
          <a:xfrm>
            <a:off x="6749123" y="1877102"/>
            <a:ext cx="1744939" cy="1179828"/>
            <a:chOff x="6749123" y="1877102"/>
            <a:chExt cx="1744939" cy="1179828"/>
          </a:xfrm>
        </p:grpSpPr>
        <p:sp>
          <p:nvSpPr>
            <p:cNvPr id="7" name="Right Arrow 6"/>
            <p:cNvSpPr/>
            <p:nvPr/>
          </p:nvSpPr>
          <p:spPr bwMode="auto">
            <a:xfrm rot="19130802">
              <a:off x="6749123" y="1877102"/>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a:xfrm>
              <a:off x="6781800" y="2133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4" name="Group 13"/>
          <p:cNvGrpSpPr/>
          <p:nvPr/>
        </p:nvGrpSpPr>
        <p:grpSpPr>
          <a:xfrm>
            <a:off x="1447800" y="2286000"/>
            <a:ext cx="1788587" cy="923330"/>
            <a:chOff x="1447800" y="2286000"/>
            <a:chExt cx="1788587" cy="923330"/>
          </a:xfrm>
        </p:grpSpPr>
        <p:sp>
          <p:nvSpPr>
            <p:cNvPr id="4" name="Right Arrow 3"/>
            <p:cNvSpPr/>
            <p:nvPr/>
          </p:nvSpPr>
          <p:spPr bwMode="auto">
            <a:xfrm rot="10800000">
              <a:off x="1447800" y="25146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a:xfrm>
              <a:off x="2667000" y="22860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3" name="Group 12"/>
          <p:cNvGrpSpPr/>
          <p:nvPr/>
        </p:nvGrpSpPr>
        <p:grpSpPr>
          <a:xfrm>
            <a:off x="2895600" y="1752600"/>
            <a:ext cx="1788587" cy="923330"/>
            <a:chOff x="2895600" y="1752600"/>
            <a:chExt cx="1788587" cy="923330"/>
          </a:xfrm>
        </p:grpSpPr>
        <p:sp>
          <p:nvSpPr>
            <p:cNvPr id="6" name="Right Arrow 5"/>
            <p:cNvSpPr/>
            <p:nvPr/>
          </p:nvSpPr>
          <p:spPr bwMode="auto">
            <a:xfrm rot="10800000">
              <a:off x="2895600" y="19050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a:xfrm>
              <a:off x="4114800" y="1752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2286000" y="2590800"/>
            <a:ext cx="1788587" cy="923330"/>
            <a:chOff x="2286000" y="2590800"/>
            <a:chExt cx="1788587" cy="923330"/>
          </a:xfrm>
        </p:grpSpPr>
        <p:sp>
          <p:nvSpPr>
            <p:cNvPr id="5" name="Right Arrow 4"/>
            <p:cNvSpPr/>
            <p:nvPr/>
          </p:nvSpPr>
          <p:spPr bwMode="auto">
            <a:xfrm rot="10800000">
              <a:off x="2286000" y="27432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a:xfrm>
              <a:off x="3505200" y="2590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sp>
        <p:nvSpPr>
          <p:cNvPr id="4" name="Right Arrow 3"/>
          <p:cNvSpPr/>
          <p:nvPr/>
        </p:nvSpPr>
        <p:spPr bwMode="auto">
          <a:xfrm rot="10800000">
            <a:off x="2743200" y="20574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t>TASSEL</a:t>
            </a:r>
            <a:endParaRPr lang="en-US" sz="7200" b="1" dirty="0"/>
          </a:p>
        </p:txBody>
      </p:sp>
      <p:sp>
        <p:nvSpPr>
          <p:cNvPr id="3" name="Content Placeholder 2"/>
          <p:cNvSpPr>
            <a:spLocks noGrp="1"/>
          </p:cNvSpPr>
          <p:nvPr>
            <p:ph idx="1"/>
          </p:nvPr>
        </p:nvSpPr>
        <p:spPr/>
        <p:txBody>
          <a:bodyPr/>
          <a:lstStyle/>
          <a:p>
            <a:r>
              <a:rPr lang="en-US" sz="4800" b="1" dirty="0" smtClean="0">
                <a:latin typeface="Arial" pitchFamily="34" charset="0"/>
                <a:cs typeface="Arial" pitchFamily="34" charset="0"/>
              </a:rPr>
              <a:t>Tools for phenotype to genotype analysis</a:t>
            </a:r>
          </a:p>
          <a:p>
            <a:r>
              <a:rPr lang="en-US" sz="4800" b="1" dirty="0" smtClean="0">
                <a:latin typeface="Arial" pitchFamily="34" charset="0"/>
                <a:cs typeface="Arial" pitchFamily="34" charset="0"/>
              </a:rPr>
              <a:t>Specialty is association mapping of structured populations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13317" name="Picture 5"/>
          <p:cNvPicPr>
            <a:picLocks noChangeAspect="1" noChangeArrowheads="1"/>
          </p:cNvPicPr>
          <p:nvPr/>
        </p:nvPicPr>
        <p:blipFill>
          <a:blip r:embed="rId4"/>
          <a:srcRect/>
          <a:stretch>
            <a:fillRect/>
          </a:stretch>
        </p:blipFill>
        <p:spPr bwMode="auto">
          <a:xfrm>
            <a:off x="2066925" y="1905000"/>
            <a:ext cx="5010150" cy="4543425"/>
          </a:xfrm>
          <a:prstGeom prst="rect">
            <a:avLst/>
          </a:prstGeom>
          <a:noFill/>
          <a:ln w="9525">
            <a:noFill/>
            <a:miter lim="800000"/>
            <a:headEnd/>
            <a:tailEnd/>
          </a:ln>
        </p:spPr>
      </p:pic>
      <p:grpSp>
        <p:nvGrpSpPr>
          <p:cNvPr id="13" name="Group 12"/>
          <p:cNvGrpSpPr/>
          <p:nvPr/>
        </p:nvGrpSpPr>
        <p:grpSpPr>
          <a:xfrm>
            <a:off x="5831434" y="533400"/>
            <a:ext cx="1900753" cy="923330"/>
            <a:chOff x="5831434" y="533400"/>
            <a:chExt cx="1900753" cy="923330"/>
          </a:xfrm>
        </p:grpSpPr>
        <p:sp>
          <p:nvSpPr>
            <p:cNvPr id="7" name="Right Arrow 6"/>
            <p:cNvSpPr/>
            <p:nvPr/>
          </p:nvSpPr>
          <p:spPr bwMode="auto">
            <a:xfrm rot="10015970">
              <a:off x="5831434" y="875864"/>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a:xfrm>
              <a:off x="7162800" y="533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2" name="Group 11"/>
          <p:cNvGrpSpPr/>
          <p:nvPr/>
        </p:nvGrpSpPr>
        <p:grpSpPr>
          <a:xfrm>
            <a:off x="2021434" y="304800"/>
            <a:ext cx="1900753" cy="923330"/>
            <a:chOff x="2021434" y="304800"/>
            <a:chExt cx="1900753" cy="923330"/>
          </a:xfrm>
        </p:grpSpPr>
        <p:sp>
          <p:nvSpPr>
            <p:cNvPr id="6" name="Right Arrow 5"/>
            <p:cNvSpPr/>
            <p:nvPr/>
          </p:nvSpPr>
          <p:spPr bwMode="auto">
            <a:xfrm rot="10015970">
              <a:off x="2021434" y="647264"/>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a:xfrm>
              <a:off x="3352800" y="304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4" name="Group 13"/>
          <p:cNvGrpSpPr/>
          <p:nvPr/>
        </p:nvGrpSpPr>
        <p:grpSpPr>
          <a:xfrm>
            <a:off x="4764635" y="5257800"/>
            <a:ext cx="1824552" cy="923330"/>
            <a:chOff x="4764635" y="5257800"/>
            <a:chExt cx="1824552" cy="923330"/>
          </a:xfrm>
        </p:grpSpPr>
        <p:sp>
          <p:nvSpPr>
            <p:cNvPr id="8" name="Right Arrow 7"/>
            <p:cNvSpPr/>
            <p:nvPr/>
          </p:nvSpPr>
          <p:spPr bwMode="auto">
            <a:xfrm rot="10015970">
              <a:off x="4764635" y="5600264"/>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a:xfrm>
              <a:off x="6019800" y="52578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fade">
                                      <p:cBhvr>
                                        <p:cTn id="17" dur="5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grpSp>
        <p:nvGrpSpPr>
          <p:cNvPr id="10" name="Group 9"/>
          <p:cNvGrpSpPr/>
          <p:nvPr/>
        </p:nvGrpSpPr>
        <p:grpSpPr>
          <a:xfrm>
            <a:off x="7203874" y="762000"/>
            <a:ext cx="1747513" cy="923330"/>
            <a:chOff x="7203874" y="762000"/>
            <a:chExt cx="1747513" cy="923330"/>
          </a:xfrm>
        </p:grpSpPr>
        <p:sp>
          <p:nvSpPr>
            <p:cNvPr id="6" name="Right Arrow 5"/>
            <p:cNvSpPr/>
            <p:nvPr/>
          </p:nvSpPr>
          <p:spPr bwMode="auto">
            <a:xfrm rot="9506604">
              <a:off x="7203874" y="1063126"/>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a:xfrm>
              <a:off x="8382000" y="7620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 name="Group 8"/>
          <p:cNvGrpSpPr/>
          <p:nvPr/>
        </p:nvGrpSpPr>
        <p:grpSpPr>
          <a:xfrm>
            <a:off x="2895600" y="3657600"/>
            <a:ext cx="1788587" cy="923330"/>
            <a:chOff x="2895600" y="3657600"/>
            <a:chExt cx="1788587" cy="923330"/>
          </a:xfrm>
        </p:grpSpPr>
        <p:sp>
          <p:nvSpPr>
            <p:cNvPr id="4" name="Right Arrow 3"/>
            <p:cNvSpPr/>
            <p:nvPr/>
          </p:nvSpPr>
          <p:spPr bwMode="auto">
            <a:xfrm rot="10800000">
              <a:off x="2895600" y="3886200"/>
              <a:ext cx="1744939"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a:xfrm>
              <a:off x="4114800" y="36576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creen shot 2011-01-10 at 4.26.14 PM.png"/>
          <p:cNvPicPr>
            <a:picLocks/>
          </p:cNvPicPr>
          <p:nvPr/>
        </p:nvPicPr>
        <p:blipFill>
          <a:blip r:embed="rId3"/>
          <a:srcRect l="6102" t="6283" r="6441" b="13613"/>
          <a:stretch>
            <a:fillRect/>
          </a:stretch>
        </p:blipFill>
        <p:spPr bwMode="auto">
          <a:xfrm>
            <a:off x="4419600" y="762000"/>
            <a:ext cx="4572000" cy="2743200"/>
          </a:xfrm>
          <a:prstGeom prst="rect">
            <a:avLst/>
          </a:prstGeom>
          <a:noFill/>
          <a:ln w="9525">
            <a:noFill/>
            <a:miter lim="800000"/>
            <a:headEnd/>
            <a:tailEnd/>
          </a:ln>
        </p:spPr>
      </p:pic>
      <p:pic>
        <p:nvPicPr>
          <p:cNvPr id="4" name="Picture 2" descr="Screen shot 2011-01-10 at 4.26.07 PM.png"/>
          <p:cNvPicPr>
            <a:picLocks/>
          </p:cNvPicPr>
          <p:nvPr/>
        </p:nvPicPr>
        <p:blipFill>
          <a:blip r:embed="rId4"/>
          <a:srcRect l="6271" t="7330" r="6271" b="14136"/>
          <a:stretch>
            <a:fillRect/>
          </a:stretch>
        </p:blipFill>
        <p:spPr bwMode="auto">
          <a:xfrm>
            <a:off x="4419600" y="3810000"/>
            <a:ext cx="4572000" cy="2743200"/>
          </a:xfrm>
          <a:prstGeom prst="rect">
            <a:avLst/>
          </a:prstGeom>
          <a:noFill/>
          <a:ln w="9525">
            <a:noFill/>
            <a:miter lim="800000"/>
            <a:headEnd/>
            <a:tailEnd/>
          </a:ln>
        </p:spPr>
      </p:pic>
      <p:pic>
        <p:nvPicPr>
          <p:cNvPr id="5" name="Picture 2"/>
          <p:cNvPicPr>
            <a:picLocks noChangeAspect="1" noChangeArrowheads="1"/>
          </p:cNvPicPr>
          <p:nvPr/>
        </p:nvPicPr>
        <p:blipFill>
          <a:blip r:embed="rId5"/>
          <a:srcRect/>
          <a:stretch>
            <a:fillRect/>
          </a:stretch>
        </p:blipFill>
        <p:spPr bwMode="auto">
          <a:xfrm>
            <a:off x="76200" y="1981200"/>
            <a:ext cx="4228185" cy="4572000"/>
          </a:xfrm>
          <a:prstGeom prst="rect">
            <a:avLst/>
          </a:prstGeom>
          <a:noFill/>
          <a:ln w="9525">
            <a:noFill/>
            <a:miter lim="800000"/>
            <a:headEnd/>
            <a:tailEnd/>
          </a:ln>
        </p:spPr>
      </p:pic>
      <p:sp>
        <p:nvSpPr>
          <p:cNvPr id="6" name="Title 5"/>
          <p:cNvSpPr>
            <a:spLocks noGrp="1"/>
          </p:cNvSpPr>
          <p:nvPr>
            <p:ph type="title"/>
          </p:nvPr>
        </p:nvSpPr>
        <p:spPr>
          <a:xfrm>
            <a:off x="0" y="685800"/>
            <a:ext cx="4343400" cy="1143000"/>
          </a:xfrm>
        </p:spPr>
        <p:txBody>
          <a:bodyPr/>
          <a:lstStyle/>
          <a:p>
            <a:r>
              <a:rPr lang="en-US" sz="4800" b="1" dirty="0" smtClean="0"/>
              <a:t>Visualization Tools</a:t>
            </a:r>
            <a:endParaRPr lang="en-US" sz="4800" b="1" dirty="0"/>
          </a:p>
        </p:txBody>
      </p:sp>
      <p:sp>
        <p:nvSpPr>
          <p:cNvPr id="7" name="TextBox 6"/>
          <p:cNvSpPr txBox="1"/>
          <p:nvPr/>
        </p:nvSpPr>
        <p:spPr>
          <a:xfrm>
            <a:off x="4724400" y="1219200"/>
            <a:ext cx="4031873" cy="1938992"/>
          </a:xfrm>
          <a:prstGeom prst="rect">
            <a:avLst/>
          </a:prstGeom>
          <a:noFill/>
        </p:spPr>
        <p:txBody>
          <a:bodyPr wrap="none" rtlCol="0">
            <a:spAutoFit/>
          </a:bodyPr>
          <a:lstStyle/>
          <a:p>
            <a:pPr algn="ctr"/>
            <a:r>
              <a:rPr lang="en-US" sz="6000" b="1" dirty="0" smtClean="0"/>
              <a:t>Manhattan</a:t>
            </a:r>
          </a:p>
          <a:p>
            <a:pPr algn="ctr"/>
            <a:r>
              <a:rPr lang="en-US" sz="6000" b="1" dirty="0" smtClean="0"/>
              <a:t>Plots</a:t>
            </a:r>
            <a:endParaRPr lang="en-US" sz="6000" b="1" dirty="0"/>
          </a:p>
        </p:txBody>
      </p:sp>
      <p:sp>
        <p:nvSpPr>
          <p:cNvPr id="8" name="TextBox 7"/>
          <p:cNvSpPr txBox="1"/>
          <p:nvPr/>
        </p:nvSpPr>
        <p:spPr>
          <a:xfrm>
            <a:off x="609600" y="3733800"/>
            <a:ext cx="3304110" cy="1015663"/>
          </a:xfrm>
          <a:prstGeom prst="rect">
            <a:avLst/>
          </a:prstGeom>
          <a:noFill/>
        </p:spPr>
        <p:txBody>
          <a:bodyPr wrap="none" rtlCol="0">
            <a:spAutoFit/>
          </a:bodyPr>
          <a:lstStyle/>
          <a:p>
            <a:r>
              <a:rPr lang="en-US" sz="6000" b="1" dirty="0" smtClean="0"/>
              <a:t>LD Plots</a:t>
            </a:r>
            <a:endParaRPr lang="en-US" sz="6000" b="1" dirty="0"/>
          </a:p>
        </p:txBody>
      </p:sp>
      <p:sp>
        <p:nvSpPr>
          <p:cNvPr id="9" name="TextBox 8"/>
          <p:cNvSpPr txBox="1"/>
          <p:nvPr/>
        </p:nvSpPr>
        <p:spPr>
          <a:xfrm>
            <a:off x="5029200" y="4699337"/>
            <a:ext cx="3474028" cy="1015663"/>
          </a:xfrm>
          <a:prstGeom prst="rect">
            <a:avLst/>
          </a:prstGeom>
          <a:noFill/>
        </p:spPr>
        <p:txBody>
          <a:bodyPr wrap="none" rtlCol="0">
            <a:spAutoFit/>
          </a:bodyPr>
          <a:lstStyle/>
          <a:p>
            <a:r>
              <a:rPr lang="en-US" sz="6000" b="1" dirty="0" smtClean="0"/>
              <a:t>QQ Plots</a:t>
            </a:r>
            <a:endParaRPr lang="en-US" sz="6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38200" y="457200"/>
            <a:ext cx="77724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0" cap="none" spc="0" normalizeH="0" baseline="0" noProof="0" dirty="0" smtClean="0">
                <a:ln>
                  <a:noFill/>
                </a:ln>
                <a:solidFill>
                  <a:schemeClr val="tx2"/>
                </a:solidFill>
                <a:effectLst/>
                <a:uLnTx/>
                <a:uFillTx/>
                <a:latin typeface="Calibri" charset="0"/>
                <a:ea typeface="+mj-ea"/>
                <a:cs typeface="+mj-cs"/>
              </a:rPr>
              <a:t>Tassel Pipeline</a:t>
            </a:r>
            <a:r>
              <a:rPr kumimoji="0" lang="en-US" sz="4400" b="0" i="0" u="none" strike="noStrike" kern="0" cap="none" spc="0" normalizeH="0" baseline="0" noProof="0" dirty="0" smtClean="0">
                <a:ln>
                  <a:noFill/>
                </a:ln>
                <a:solidFill>
                  <a:schemeClr val="tx2"/>
                </a:solidFill>
                <a:effectLst/>
                <a:uLnTx/>
                <a:uFillTx/>
                <a:latin typeface="Calibri" charset="0"/>
                <a:ea typeface="+mj-ea"/>
                <a:cs typeface="+mj-cs"/>
              </a:rPr>
              <a:t/>
            </a:r>
            <a:br>
              <a:rPr kumimoji="0" lang="en-US" sz="4400" b="0" i="0" u="none" strike="noStrike" kern="0" cap="none" spc="0" normalizeH="0" baseline="0" noProof="0" dirty="0" smtClean="0">
                <a:ln>
                  <a:noFill/>
                </a:ln>
                <a:solidFill>
                  <a:schemeClr val="tx2"/>
                </a:solidFill>
                <a:effectLst/>
                <a:uLnTx/>
                <a:uFillTx/>
                <a:latin typeface="Calibri" charset="0"/>
                <a:ea typeface="+mj-ea"/>
                <a:cs typeface="+mj-cs"/>
              </a:rPr>
            </a:br>
            <a:r>
              <a:rPr kumimoji="0" lang="en-US" sz="2400" b="0" i="1" u="none" strike="noStrike" kern="0" cap="none" spc="0" normalizeH="0" baseline="0" noProof="0" dirty="0" smtClean="0">
                <a:ln>
                  <a:noFill/>
                </a:ln>
                <a:solidFill>
                  <a:schemeClr val="tx2"/>
                </a:solidFill>
                <a:effectLst/>
                <a:uLnTx/>
                <a:uFillTx/>
                <a:latin typeface="Calibri" charset="0"/>
                <a:ea typeface="+mj-ea"/>
                <a:cs typeface="+mj-cs"/>
              </a:rPr>
              <a:t>www.maizegenetics.net/tassel/docs/TasselPipelineCLI.pdf</a:t>
            </a:r>
            <a:r>
              <a:rPr kumimoji="0" lang="en-US" sz="4400" b="0" i="0" u="none" strike="noStrike" kern="0" cap="none" spc="0" normalizeH="0" baseline="0" noProof="0" dirty="0" smtClean="0">
                <a:ln>
                  <a:noFill/>
                </a:ln>
                <a:solidFill>
                  <a:schemeClr val="tx2"/>
                </a:solidFill>
                <a:effectLst/>
                <a:uLnTx/>
                <a:uFillTx/>
                <a:latin typeface="Calibri" charset="0"/>
                <a:ea typeface="+mj-ea"/>
                <a:cs typeface="+mj-cs"/>
              </a:rPr>
              <a:t/>
            </a:r>
            <a:br>
              <a:rPr kumimoji="0" lang="en-US" sz="4400" b="0" i="0" u="none" strike="noStrike" kern="0" cap="none" spc="0" normalizeH="0" baseline="0" noProof="0" dirty="0" smtClean="0">
                <a:ln>
                  <a:noFill/>
                </a:ln>
                <a:solidFill>
                  <a:schemeClr val="tx2"/>
                </a:solidFill>
                <a:effectLst/>
                <a:uLnTx/>
                <a:uFillTx/>
                <a:latin typeface="Calibri" charset="0"/>
                <a:ea typeface="+mj-ea"/>
                <a:cs typeface="+mj-cs"/>
              </a:rPr>
            </a:br>
            <a:endParaRPr kumimoji="0" lang="en-US" sz="3600" b="0" i="0" u="none" strike="noStrike" kern="0" cap="none" spc="0" normalizeH="0" baseline="0" noProof="0" dirty="0" smtClean="0">
              <a:ln>
                <a:noFill/>
              </a:ln>
              <a:solidFill>
                <a:schemeClr val="tx2"/>
              </a:solidFill>
              <a:effectLst/>
              <a:uLnTx/>
              <a:uFillTx/>
              <a:latin typeface="Calibri" charset="0"/>
              <a:ea typeface="+mj-ea"/>
              <a:cs typeface="+mj-cs"/>
            </a:endParaRPr>
          </a:p>
        </p:txBody>
      </p:sp>
      <p:sp>
        <p:nvSpPr>
          <p:cNvPr id="5" name="Text Box 3"/>
          <p:cNvSpPr txBox="1">
            <a:spLocks noChangeArrowheads="1"/>
          </p:cNvSpPr>
          <p:nvPr/>
        </p:nvSpPr>
        <p:spPr bwMode="auto">
          <a:xfrm>
            <a:off x="457200" y="1873906"/>
            <a:ext cx="8467725" cy="4679294"/>
          </a:xfrm>
          <a:prstGeom prst="rect">
            <a:avLst/>
          </a:prstGeom>
          <a:noFill/>
          <a:ln w="9525">
            <a:noFill/>
            <a:miter lim="800000"/>
            <a:headEnd/>
            <a:tailEnd/>
          </a:ln>
        </p:spPr>
        <p:txBody>
          <a:bodyPr>
            <a:spAutoFit/>
          </a:bodyPr>
          <a:lstStyle/>
          <a:p>
            <a:pPr marL="342900" indent="-342900">
              <a:lnSpc>
                <a:spcPct val="150000"/>
              </a:lnSpc>
              <a:buFont typeface="Arial" charset="0"/>
              <a:buChar char="•"/>
            </a:pPr>
            <a:r>
              <a:rPr lang="en-US" sz="3200" b="1" dirty="0" smtClean="0"/>
              <a:t>Automates Complex Analyses.</a:t>
            </a:r>
          </a:p>
          <a:p>
            <a:pPr marL="342900" indent="-342900">
              <a:lnSpc>
                <a:spcPct val="150000"/>
              </a:lnSpc>
              <a:buFont typeface="Arial" charset="0"/>
              <a:buChar char="•"/>
            </a:pPr>
            <a:r>
              <a:rPr lang="en-US" sz="3200" b="1" dirty="0" smtClean="0"/>
              <a:t>Don’t </a:t>
            </a:r>
            <a:r>
              <a:rPr lang="en-US" sz="3200" b="1" dirty="0"/>
              <a:t>need to write Java </a:t>
            </a:r>
            <a:r>
              <a:rPr lang="en-US" sz="3200" b="1" dirty="0" smtClean="0"/>
              <a:t>Code.</a:t>
            </a:r>
            <a:endParaRPr lang="en-US" sz="3200" b="1" dirty="0"/>
          </a:p>
          <a:p>
            <a:pPr marL="342900" indent="-342900">
              <a:buFont typeface="Arial" charset="0"/>
              <a:buChar char="•"/>
            </a:pPr>
            <a:r>
              <a:rPr lang="en-US" sz="3200" b="1" dirty="0"/>
              <a:t>Threaded (Pipeline segments run simultaneously).</a:t>
            </a:r>
          </a:p>
          <a:p>
            <a:pPr marL="342900" indent="-342900">
              <a:lnSpc>
                <a:spcPct val="150000"/>
              </a:lnSpc>
              <a:buFont typeface="Arial" charset="0"/>
              <a:buChar char="•"/>
            </a:pPr>
            <a:r>
              <a:rPr lang="en-US" sz="3200" b="1" dirty="0"/>
              <a:t>Works from web site Tassel launch.</a:t>
            </a:r>
          </a:p>
          <a:p>
            <a:pPr marL="342900" indent="-342900">
              <a:lnSpc>
                <a:spcPct val="150000"/>
              </a:lnSpc>
              <a:buFont typeface="Arial" charset="0"/>
              <a:buChar char="•"/>
            </a:pPr>
            <a:r>
              <a:rPr lang="en-US" sz="3200" b="1" dirty="0"/>
              <a:t>Works from </a:t>
            </a:r>
            <a:r>
              <a:rPr lang="en-US" sz="3200" b="1" dirty="0" smtClean="0"/>
              <a:t>Command Line Interface.</a:t>
            </a:r>
          </a:p>
          <a:p>
            <a:pPr marL="342900" indent="-342900">
              <a:lnSpc>
                <a:spcPct val="150000"/>
              </a:lnSpc>
              <a:buFont typeface="Arial" charset="0"/>
              <a:buChar char="•"/>
            </a:pPr>
            <a:r>
              <a:rPr lang="en-US" sz="3200" b="1" dirty="0" smtClean="0"/>
              <a:t>Can produce same graphs as GUI.</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p:cNvPicPr>
            <a:picLocks noChangeAspect="1" noChangeArrowheads="1"/>
          </p:cNvPicPr>
          <p:nvPr/>
        </p:nvPicPr>
        <p:blipFill>
          <a:blip r:embed="rId3"/>
          <a:srcRect/>
          <a:stretch>
            <a:fillRect/>
          </a:stretch>
        </p:blipFill>
        <p:spPr bwMode="auto">
          <a:xfrm>
            <a:off x="3962400" y="3581400"/>
            <a:ext cx="5029200" cy="2841641"/>
          </a:xfrm>
          <a:prstGeom prst="rect">
            <a:avLst/>
          </a:prstGeom>
          <a:noFill/>
          <a:ln w="9525">
            <a:noFill/>
            <a:miter lim="800000"/>
            <a:headEnd/>
            <a:tailEnd/>
          </a:ln>
        </p:spPr>
      </p:pic>
      <p:pic>
        <p:nvPicPr>
          <p:cNvPr id="24578" name="Picture 2" descr="pipeline.png"/>
          <p:cNvPicPr>
            <a:picLocks noChangeAspect="1"/>
          </p:cNvPicPr>
          <p:nvPr/>
        </p:nvPicPr>
        <p:blipFill>
          <a:blip r:embed="rId4"/>
          <a:srcRect/>
          <a:stretch>
            <a:fillRect/>
          </a:stretch>
        </p:blipFill>
        <p:spPr bwMode="auto">
          <a:xfrm>
            <a:off x="381000" y="1752600"/>
            <a:ext cx="7439025" cy="2354262"/>
          </a:xfrm>
          <a:prstGeom prst="rect">
            <a:avLst/>
          </a:prstGeom>
          <a:noFill/>
          <a:ln w="9525">
            <a:noFill/>
            <a:miter lim="800000"/>
            <a:headEnd/>
            <a:tailEnd/>
          </a:ln>
        </p:spPr>
      </p:pic>
      <p:sp>
        <p:nvSpPr>
          <p:cNvPr id="24579" name="Rectangle 2"/>
          <p:cNvSpPr>
            <a:spLocks noGrp="1" noChangeArrowheads="1"/>
          </p:cNvSpPr>
          <p:nvPr>
            <p:ph type="ctrTitle"/>
          </p:nvPr>
        </p:nvSpPr>
        <p:spPr>
          <a:xfrm>
            <a:off x="304800" y="762000"/>
            <a:ext cx="8610600" cy="838200"/>
          </a:xfrm>
        </p:spPr>
        <p:txBody>
          <a:bodyPr/>
          <a:lstStyle/>
          <a:p>
            <a:pPr eaLnBrk="1" hangingPunct="1"/>
            <a:r>
              <a:rPr lang="en-US" sz="4800" b="1" dirty="0" smtClean="0">
                <a:latin typeface="Calibri" charset="0"/>
              </a:rPr>
              <a:t>Example Pipeline: GLM Analysis</a:t>
            </a:r>
            <a:r>
              <a:rPr lang="en-US" b="1" dirty="0" smtClean="0">
                <a:latin typeface="Calibri" charset="0"/>
              </a:rPr>
              <a:t/>
            </a:r>
            <a:br>
              <a:rPr lang="en-US" b="1" dirty="0" smtClean="0">
                <a:latin typeface="Calibri" charset="0"/>
              </a:rPr>
            </a:br>
            <a:endParaRPr lang="en-US" sz="3600" b="1" dirty="0" smtClean="0">
              <a:latin typeface="Calibri" charset="0"/>
            </a:endParaRPr>
          </a:p>
        </p:txBody>
      </p:sp>
      <p:sp>
        <p:nvSpPr>
          <p:cNvPr id="6" name="Rectangle 2"/>
          <p:cNvSpPr txBox="1">
            <a:spLocks noChangeArrowheads="1"/>
          </p:cNvSpPr>
          <p:nvPr/>
        </p:nvSpPr>
        <p:spPr bwMode="auto">
          <a:xfrm>
            <a:off x="3733800" y="3429000"/>
            <a:ext cx="5562600" cy="320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19100" marR="0" lvl="0" indent="-1270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java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classpath</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"%CP%" -Xms128m -Xmx1024m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net.maizegenetics.pipeline.TasselPipeline</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-fork1 -h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mdp_genotype.hmp.txt</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filterAlign</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filterAlignMinCount</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78</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filterAlignMinFreq</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0.05 -fork2</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-r "mdp_traits.txt" -fork3</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-q "mdp_population_structure.txt“</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-combine4 -input1 -input2 -input3</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-intersect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glm</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glmOutputFile</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glm_output</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a:t>
            </a:r>
            <a:r>
              <a:rPr kumimoji="0" lang="en-US" sz="1400" b="1" i="0" u="none" strike="noStrike" kern="0" cap="none" spc="0" normalizeH="0" baseline="0" noProof="0" dirty="0" err="1" smtClean="0">
                <a:ln>
                  <a:noFill/>
                </a:ln>
                <a:solidFill>
                  <a:schemeClr val="accent1"/>
                </a:solidFill>
                <a:effectLst/>
                <a:uLnTx/>
                <a:uFillTx/>
                <a:latin typeface="Courier New" pitchFamily="49" charset="0"/>
                <a:ea typeface="+mj-ea"/>
                <a:cs typeface="+mj-cs"/>
              </a:rPr>
              <a:t>glmMaxP</a:t>
            </a: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 0.001 -runfork1 -runfork2</a:t>
            </a:r>
            <a:b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br>
            <a:r>
              <a:rPr kumimoji="0" lang="en-US" sz="1400" b="1" i="0" u="none" strike="noStrike" kern="0" cap="none" spc="0" normalizeH="0" baseline="0" noProof="0" dirty="0" smtClean="0">
                <a:ln>
                  <a:noFill/>
                </a:ln>
                <a:solidFill>
                  <a:schemeClr val="accent1"/>
                </a:solidFill>
                <a:effectLst/>
                <a:uLnTx/>
                <a:uFillTx/>
                <a:latin typeface="Courier New" pitchFamily="49" charset="0"/>
                <a:ea typeface="+mj-ea"/>
                <a:cs typeface="+mj-cs"/>
              </a:rPr>
              <a:t>-runfork3</a:t>
            </a:r>
            <a:endParaRPr kumimoji="0" lang="en-US" sz="1400" b="0" i="0" u="none" strike="noStrike" kern="0" cap="none" spc="0" normalizeH="0" baseline="0" noProof="0" dirty="0" smtClean="0">
              <a:ln>
                <a:noFill/>
              </a:ln>
              <a:solidFill>
                <a:schemeClr val="accent1"/>
              </a:solidFill>
              <a:effectLst/>
              <a:uLnTx/>
              <a:uFillTx/>
              <a:latin typeface="Calibri" charset="0"/>
              <a:ea typeface="+mj-ea"/>
              <a:cs typeface="+mj-cs"/>
            </a:endParaRPr>
          </a:p>
        </p:txBody>
      </p:sp>
      <p:sp>
        <p:nvSpPr>
          <p:cNvPr id="9" name="Rectangle 2"/>
          <p:cNvSpPr txBox="1">
            <a:spLocks noChangeArrowheads="1"/>
          </p:cNvSpPr>
          <p:nvPr/>
        </p:nvSpPr>
        <p:spPr bwMode="auto">
          <a:xfrm>
            <a:off x="228600" y="4419600"/>
            <a:ext cx="3581400"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19100" marR="0" lvl="0" indent="-1270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4"/>
                </a:solidFill>
                <a:effectLst/>
                <a:uLnTx/>
                <a:uFillTx/>
                <a:latin typeface="Calibri" charset="0"/>
                <a:ea typeface="+mj-ea"/>
                <a:cs typeface="+mj-cs"/>
              </a:rPr>
              <a:t>Evaluated </a:t>
            </a:r>
          </a:p>
          <a:p>
            <a:pPr marL="419100" marR="0" lvl="0" indent="-1270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latin typeface="Calibri" charset="0"/>
                <a:ea typeface="+mj-ea"/>
                <a:cs typeface="+mj-cs"/>
              </a:rPr>
              <a:t>2.4 Billion</a:t>
            </a:r>
            <a:r>
              <a:rPr kumimoji="0" lang="en-US" sz="4000" b="1" i="0" u="none" strike="noStrike" kern="0" cap="none" spc="0" normalizeH="0" noProof="0" dirty="0" smtClean="0">
                <a:ln>
                  <a:noFill/>
                </a:ln>
                <a:solidFill>
                  <a:srgbClr val="FF0000"/>
                </a:solidFill>
                <a:effectLst/>
                <a:uLnTx/>
                <a:uFillTx/>
                <a:latin typeface="Calibri" charset="0"/>
                <a:ea typeface="+mj-ea"/>
                <a:cs typeface="+mj-cs"/>
              </a:rPr>
              <a:t> </a:t>
            </a:r>
          </a:p>
          <a:p>
            <a:pPr marL="419100" marR="0" lvl="0" indent="-1270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noProof="0" dirty="0" smtClean="0">
                <a:ln>
                  <a:noFill/>
                </a:ln>
                <a:solidFill>
                  <a:schemeClr val="accent4"/>
                </a:solidFill>
                <a:effectLst/>
                <a:uLnTx/>
                <a:uFillTx/>
                <a:latin typeface="Calibri" charset="0"/>
                <a:ea typeface="+mj-ea"/>
                <a:cs typeface="+mj-cs"/>
              </a:rPr>
              <a:t>GLM Analyses in 14 CPU Hours!</a:t>
            </a:r>
            <a:endParaRPr kumimoji="0" lang="en-US" sz="3200" b="1" i="0" u="none" strike="noStrike" kern="0" cap="none" spc="0" normalizeH="0" baseline="0" noProof="0" dirty="0" smtClean="0">
              <a:ln>
                <a:noFill/>
              </a:ln>
              <a:solidFill>
                <a:schemeClr val="accent4"/>
              </a:solidFill>
              <a:effectLst/>
              <a:uLnTx/>
              <a:uFillTx/>
              <a:latin typeface="Calibri"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271463" y="533400"/>
            <a:ext cx="8601075" cy="5915025"/>
          </a:xfrm>
          <a:prstGeom prst="rect">
            <a:avLst/>
          </a:prstGeom>
          <a:noFill/>
          <a:ln w="9525">
            <a:noFill/>
            <a:miter lim="800000"/>
            <a:headEnd/>
            <a:tailEnd/>
          </a:ln>
        </p:spPr>
      </p:pic>
      <p:sp>
        <p:nvSpPr>
          <p:cNvPr id="11" name="TextBox 10"/>
          <p:cNvSpPr txBox="1"/>
          <p:nvPr/>
        </p:nvSpPr>
        <p:spPr>
          <a:xfrm>
            <a:off x="304800" y="685800"/>
            <a:ext cx="8534400" cy="584775"/>
          </a:xfrm>
          <a:prstGeom prst="rect">
            <a:avLst/>
          </a:prstGeom>
          <a:solidFill>
            <a:schemeClr val="accent1"/>
          </a:solidFill>
        </p:spPr>
        <p:txBody>
          <a:bodyPr wrap="square" rtlCol="0">
            <a:spAutoFit/>
          </a:bodyPr>
          <a:lstStyle/>
          <a:p>
            <a:r>
              <a:rPr lang="en-US" sz="3200" dirty="0" smtClean="0">
                <a:solidFill>
                  <a:srgbClr val="FF0000"/>
                </a:solidFill>
              </a:rPr>
              <a:t>www.gramene.org/diversity/tassel_launch.html</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43000"/>
          </a:xfrm>
        </p:spPr>
        <p:txBody>
          <a:bodyPr/>
          <a:lstStyle/>
          <a:p>
            <a:r>
              <a:rPr lang="en-US" sz="5400" b="1" dirty="0" smtClean="0"/>
              <a:t>Join the TASSEL Community</a:t>
            </a:r>
            <a:endParaRPr lang="en-US" sz="5400" b="1" dirty="0"/>
          </a:p>
        </p:txBody>
      </p:sp>
      <p:sp>
        <p:nvSpPr>
          <p:cNvPr id="4" name="Content Placeholder 3"/>
          <p:cNvSpPr>
            <a:spLocks noGrp="1"/>
          </p:cNvSpPr>
          <p:nvPr>
            <p:ph idx="1"/>
          </p:nvPr>
        </p:nvSpPr>
        <p:spPr>
          <a:xfrm>
            <a:off x="609600" y="1447800"/>
            <a:ext cx="7772400" cy="4800600"/>
          </a:xfrm>
        </p:spPr>
        <p:txBody>
          <a:bodyPr/>
          <a:lstStyle/>
          <a:p>
            <a:r>
              <a:rPr lang="en-US" sz="2800" b="1" dirty="0" smtClean="0"/>
              <a:t>~3000 Users in 2010</a:t>
            </a:r>
          </a:p>
          <a:p>
            <a:r>
              <a:rPr lang="en-US" sz="2800" b="1" dirty="0" smtClean="0"/>
              <a:t>TASSEL Documentation, Tutorial Data Sets</a:t>
            </a:r>
          </a:p>
          <a:p>
            <a:pPr>
              <a:buNone/>
            </a:pPr>
            <a:r>
              <a:rPr lang="en-US" sz="2800" b="1" dirty="0" smtClean="0"/>
              <a:t>	</a:t>
            </a:r>
            <a:r>
              <a:rPr lang="en-US" sz="2800" b="1" dirty="0" smtClean="0">
                <a:hlinkClick r:id="rId2"/>
              </a:rPr>
              <a:t>http://www.maizegenetics.net/tassel</a:t>
            </a:r>
            <a:endParaRPr lang="en-US" sz="2800" b="1" dirty="0" smtClean="0"/>
          </a:p>
          <a:p>
            <a:r>
              <a:rPr lang="en-US" sz="2800" b="1" dirty="0" smtClean="0"/>
              <a:t>Discussion Group: </a:t>
            </a:r>
            <a:r>
              <a:rPr lang="en-US" sz="2800" b="1" dirty="0" smtClean="0">
                <a:hlinkClick r:id="rId3"/>
              </a:rPr>
              <a:t>http://groups.google.com/group/tassel</a:t>
            </a:r>
            <a:endParaRPr lang="en-US" sz="2800" b="1" dirty="0" smtClean="0"/>
          </a:p>
          <a:p>
            <a:r>
              <a:rPr lang="en-US" sz="2800" b="1" dirty="0" smtClean="0"/>
              <a:t>Source Code:</a:t>
            </a:r>
          </a:p>
          <a:p>
            <a:pPr>
              <a:buNone/>
            </a:pPr>
            <a:r>
              <a:rPr lang="en-US" sz="2400" b="1" dirty="0" smtClean="0"/>
              <a:t>	</a:t>
            </a:r>
            <a:r>
              <a:rPr lang="en-US" sz="2800" b="1" dirty="0" smtClean="0">
                <a:hlinkClick r:id="rId4"/>
              </a:rPr>
              <a:t>https://sourceforge.net/projects/tassel</a:t>
            </a:r>
            <a:endParaRPr lang="en-US" sz="2800" b="1" dirty="0" smtClean="0"/>
          </a:p>
          <a:p>
            <a:r>
              <a:rPr lang="en-US" sz="2800" b="1" dirty="0" smtClean="0"/>
              <a:t>Visit Poster 819 (TASSEL 3.0: Designed to Handle Millions of SNPs)</a:t>
            </a:r>
          </a:p>
          <a:p>
            <a:r>
              <a:rPr lang="en-US" sz="2800" b="1" dirty="0" smtClean="0"/>
              <a:t>Email developers listed on the poster</a:t>
            </a:r>
          </a:p>
          <a:p>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143000"/>
          </a:xfrm>
        </p:spPr>
        <p:txBody>
          <a:bodyPr/>
          <a:lstStyle/>
          <a:p>
            <a:r>
              <a:rPr lang="en-US" b="1" dirty="0" smtClean="0"/>
              <a:t>TASSEL : Tools for Genetic Research</a:t>
            </a:r>
            <a:endParaRPr lang="en-US" b="1" dirty="0"/>
          </a:p>
        </p:txBody>
      </p:sp>
      <p:sp>
        <p:nvSpPr>
          <p:cNvPr id="3" name="Content Placeholder 2"/>
          <p:cNvSpPr>
            <a:spLocks noGrp="1"/>
          </p:cNvSpPr>
          <p:nvPr>
            <p:ph idx="1"/>
          </p:nvPr>
        </p:nvSpPr>
        <p:spPr>
          <a:xfrm>
            <a:off x="533400" y="1371600"/>
            <a:ext cx="7772400" cy="5105400"/>
          </a:xfrm>
        </p:spPr>
        <p:txBody>
          <a:bodyPr/>
          <a:lstStyle/>
          <a:p>
            <a:r>
              <a:rPr lang="en-US" sz="2800" b="1" dirty="0" smtClean="0"/>
              <a:t>Association Analysis (GLM and MLM)</a:t>
            </a:r>
          </a:p>
          <a:p>
            <a:r>
              <a:rPr lang="en-US" sz="2800" b="1" dirty="0" smtClean="0"/>
              <a:t>Genomic Selection (Ridge Regression)</a:t>
            </a:r>
          </a:p>
          <a:p>
            <a:r>
              <a:rPr lang="en-US" sz="2800" b="1" dirty="0" smtClean="0"/>
              <a:t>Linkage Disequilibrium Analysis</a:t>
            </a:r>
          </a:p>
          <a:p>
            <a:r>
              <a:rPr lang="en-US" sz="2800" b="1" dirty="0" smtClean="0"/>
              <a:t>Missing Data Imputation (genotype and phenotype)</a:t>
            </a:r>
          </a:p>
          <a:p>
            <a:r>
              <a:rPr lang="en-US" sz="2800" b="1" dirty="0" smtClean="0"/>
              <a:t>SNP Extraction, filtering, </a:t>
            </a:r>
            <a:r>
              <a:rPr lang="en-US" sz="2800" b="1" dirty="0" err="1" smtClean="0"/>
              <a:t>numericalization</a:t>
            </a:r>
            <a:r>
              <a:rPr lang="en-US" sz="2800" b="1" dirty="0" smtClean="0"/>
              <a:t>, formatting (</a:t>
            </a:r>
            <a:r>
              <a:rPr lang="en-US" sz="2800" b="1" dirty="0" err="1" smtClean="0"/>
              <a:t>Hapmap</a:t>
            </a:r>
            <a:r>
              <a:rPr lang="en-US" sz="2800" b="1" dirty="0" smtClean="0"/>
              <a:t>, Plink, Flapjack, BLOB and </a:t>
            </a:r>
            <a:r>
              <a:rPr lang="en-US" sz="2800" b="1" dirty="0" err="1" smtClean="0"/>
              <a:t>Phylip</a:t>
            </a:r>
            <a:r>
              <a:rPr lang="en-US" sz="2800" b="1" dirty="0" smtClean="0"/>
              <a:t>)</a:t>
            </a:r>
          </a:p>
          <a:p>
            <a:r>
              <a:rPr lang="en-US" sz="2800" b="1" dirty="0" smtClean="0"/>
              <a:t>Diversity Analysis</a:t>
            </a:r>
          </a:p>
          <a:p>
            <a:r>
              <a:rPr lang="en-US" sz="2800" b="1" dirty="0" smtClean="0"/>
              <a:t>Kinship and Principal Component Analysis</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b="1" dirty="0" smtClean="0"/>
              <a:t>What’s New in TASSEL?</a:t>
            </a:r>
            <a:endParaRPr lang="en-US" b="1" dirty="0"/>
          </a:p>
        </p:txBody>
      </p:sp>
      <p:graphicFrame>
        <p:nvGraphicFramePr>
          <p:cNvPr id="11" name="Table 10"/>
          <p:cNvGraphicFramePr>
            <a:graphicFrameLocks noGrp="1"/>
          </p:cNvGraphicFramePr>
          <p:nvPr/>
        </p:nvGraphicFramePr>
        <p:xfrm>
          <a:off x="457199" y="1143000"/>
          <a:ext cx="8305801" cy="5394960"/>
        </p:xfrm>
        <a:graphic>
          <a:graphicData uri="http://schemas.openxmlformats.org/drawingml/2006/table">
            <a:tbl>
              <a:tblPr firstRow="1" bandRow="1">
                <a:tableStyleId>{5C22544A-7EE6-4342-B048-85BDC9FD1C3A}</a:tableStyleId>
              </a:tblPr>
              <a:tblGrid>
                <a:gridCol w="3633788"/>
                <a:gridCol w="1903413"/>
                <a:gridCol w="2768600"/>
              </a:tblGrid>
              <a:tr h="431800">
                <a:tc>
                  <a:txBody>
                    <a:bodyPr/>
                    <a:lstStyle/>
                    <a:p>
                      <a:endParaRPr lang="en-US" sz="2400" b="1" dirty="0">
                        <a:solidFill>
                          <a:schemeClr val="tx1"/>
                        </a:solidFill>
                      </a:endParaRPr>
                    </a:p>
                  </a:txBody>
                  <a:tcPr/>
                </a:tc>
                <a:tc>
                  <a:txBody>
                    <a:bodyPr/>
                    <a:lstStyle/>
                    <a:p>
                      <a:pPr algn="ctr"/>
                      <a:r>
                        <a:rPr lang="en-US" sz="2400" b="1" dirty="0" smtClean="0">
                          <a:solidFill>
                            <a:schemeClr val="tx1"/>
                          </a:solidFill>
                        </a:rPr>
                        <a:t>2.1</a:t>
                      </a:r>
                      <a:endParaRPr lang="en-US" sz="2400" b="1" dirty="0">
                        <a:solidFill>
                          <a:schemeClr val="tx1"/>
                        </a:solidFill>
                      </a:endParaRPr>
                    </a:p>
                  </a:txBody>
                  <a:tcPr/>
                </a:tc>
                <a:tc>
                  <a:txBody>
                    <a:bodyPr/>
                    <a:lstStyle/>
                    <a:p>
                      <a:pPr algn="ctr"/>
                      <a:r>
                        <a:rPr lang="en-US" sz="2400" b="1" dirty="0" smtClean="0">
                          <a:solidFill>
                            <a:schemeClr val="tx1"/>
                          </a:solidFill>
                        </a:rPr>
                        <a:t>3.0</a:t>
                      </a:r>
                      <a:endParaRPr lang="en-US" sz="2400" b="1" dirty="0">
                        <a:solidFill>
                          <a:schemeClr val="tx1"/>
                        </a:solidFill>
                      </a:endParaRPr>
                    </a:p>
                  </a:txBody>
                  <a:tcPr/>
                </a:tc>
              </a:tr>
              <a:tr h="431800">
                <a:tc>
                  <a:txBody>
                    <a:bodyPr/>
                    <a:lstStyle/>
                    <a:p>
                      <a:r>
                        <a:rPr lang="en-US" sz="2400" b="1" dirty="0" smtClean="0">
                          <a:solidFill>
                            <a:schemeClr val="tx1"/>
                          </a:solidFill>
                        </a:rPr>
                        <a:t>Marker Number</a:t>
                      </a:r>
                      <a:endParaRPr lang="en-US" sz="2400" b="1" dirty="0">
                        <a:solidFill>
                          <a:schemeClr val="tx1"/>
                        </a:solidFill>
                      </a:endParaRPr>
                    </a:p>
                  </a:txBody>
                  <a:tcPr/>
                </a:tc>
                <a:tc>
                  <a:txBody>
                    <a:bodyPr/>
                    <a:lstStyle/>
                    <a:p>
                      <a:pPr algn="ctr"/>
                      <a:r>
                        <a:rPr lang="en-US" sz="2400" b="1" dirty="0" smtClean="0">
                          <a:solidFill>
                            <a:schemeClr val="tx1"/>
                          </a:solidFill>
                        </a:rPr>
                        <a:t>1000s</a:t>
                      </a:r>
                      <a:endParaRPr lang="en-US" sz="2400" b="1" dirty="0">
                        <a:solidFill>
                          <a:schemeClr val="tx1"/>
                        </a:solidFill>
                      </a:endParaRPr>
                    </a:p>
                  </a:txBody>
                  <a:tcPr/>
                </a:tc>
                <a:tc>
                  <a:txBody>
                    <a:bodyPr/>
                    <a:lstStyle/>
                    <a:p>
                      <a:pPr algn="ctr"/>
                      <a:r>
                        <a:rPr lang="en-US" sz="2400" b="1" dirty="0" smtClean="0">
                          <a:solidFill>
                            <a:schemeClr val="tx1"/>
                          </a:solidFill>
                        </a:rPr>
                        <a:t>1,000,000s</a:t>
                      </a:r>
                      <a:endParaRPr lang="en-US" sz="2400" b="1" dirty="0">
                        <a:solidFill>
                          <a:schemeClr val="tx1"/>
                        </a:solidFill>
                      </a:endParaRPr>
                    </a:p>
                  </a:txBody>
                  <a:tcPr/>
                </a:tc>
              </a:tr>
              <a:tr h="431800">
                <a:tc>
                  <a:txBody>
                    <a:bodyPr/>
                    <a:lstStyle/>
                    <a:p>
                      <a:r>
                        <a:rPr lang="en-US" sz="2400" b="1" dirty="0" smtClean="0">
                          <a:solidFill>
                            <a:schemeClr val="tx1"/>
                          </a:solidFill>
                        </a:rPr>
                        <a:t>PCA</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r>
                        <a:rPr lang="en-US" sz="2400" b="1" dirty="0" smtClean="0">
                          <a:solidFill>
                            <a:schemeClr val="tx1"/>
                          </a:solidFill>
                        </a:rPr>
                        <a:t>Genotypic Imputation</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r>
                        <a:rPr lang="en-US" sz="2400" b="1" dirty="0" smtClean="0">
                          <a:solidFill>
                            <a:schemeClr val="tx1"/>
                          </a:solidFill>
                        </a:rPr>
                        <a:t>LD Analysis</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pPr lvl="1"/>
                      <a:r>
                        <a:rPr lang="en-US" sz="2400" b="1" dirty="0" smtClean="0">
                          <a:solidFill>
                            <a:schemeClr val="tx1"/>
                          </a:solidFill>
                        </a:rPr>
                        <a:t>Sliding Windows</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r>
                        <a:rPr lang="en-US" sz="2400" b="1" dirty="0" smtClean="0">
                          <a:solidFill>
                            <a:schemeClr val="tx1"/>
                          </a:solidFill>
                        </a:rPr>
                        <a:t>GLM</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olidFill>
                            <a:schemeClr val="dk1"/>
                          </a:solidFill>
                          <a:sym typeface="Wingdings"/>
                        </a:rPr>
                        <a:t>Simpler</a:t>
                      </a:r>
                      <a:r>
                        <a:rPr lang="en-US" sz="2400" b="1" baseline="0" dirty="0" smtClean="0">
                          <a:solidFill>
                            <a:schemeClr val="dk1"/>
                          </a:solidFill>
                          <a:sym typeface="Wingdings"/>
                        </a:rPr>
                        <a:t> Interface &amp; Faster</a:t>
                      </a:r>
                      <a:endParaRPr lang="en-US" sz="2400" b="1" dirty="0">
                        <a:solidFill>
                          <a:schemeClr val="tx1"/>
                        </a:solidFill>
                      </a:endParaRPr>
                    </a:p>
                  </a:txBody>
                  <a:tcPr/>
                </a:tc>
              </a:tr>
              <a:tr h="431800">
                <a:tc>
                  <a:txBody>
                    <a:bodyPr/>
                    <a:lstStyle/>
                    <a:p>
                      <a:r>
                        <a:rPr lang="en-US" sz="2400" b="1" dirty="0" smtClean="0">
                          <a:solidFill>
                            <a:schemeClr val="tx1"/>
                          </a:solidFill>
                        </a:rPr>
                        <a:t>MLM</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ym typeface="Wingdings"/>
                        </a:rPr>
                        <a:t>Faster &amp; More</a:t>
                      </a:r>
                      <a:r>
                        <a:rPr lang="en-US" sz="2400" b="1" baseline="0" dirty="0" smtClean="0">
                          <a:sym typeface="Wingdings"/>
                        </a:rPr>
                        <a:t> Data</a:t>
                      </a:r>
                      <a:endParaRPr lang="en-US" sz="2400" b="1" dirty="0">
                        <a:solidFill>
                          <a:schemeClr val="tx1"/>
                        </a:solidFill>
                      </a:endParaRPr>
                    </a:p>
                  </a:txBody>
                  <a:tcPr/>
                </a:tc>
              </a:tr>
              <a:tr h="431800">
                <a:tc>
                  <a:txBody>
                    <a:bodyPr/>
                    <a:lstStyle/>
                    <a:p>
                      <a:pPr lvl="1"/>
                      <a:r>
                        <a:rPr lang="en-US" sz="2400" b="1" dirty="0" smtClean="0">
                          <a:solidFill>
                            <a:schemeClr val="tx1"/>
                          </a:solidFill>
                        </a:rPr>
                        <a:t>EMMA</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pPr lvl="1"/>
                      <a:r>
                        <a:rPr lang="en-US" sz="2400" b="1" dirty="0" smtClean="0">
                          <a:solidFill>
                            <a:schemeClr val="tx1"/>
                          </a:solidFill>
                        </a:rPr>
                        <a:t>3PD &amp; Compression</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r>
              <a:tr h="431800">
                <a:tc>
                  <a:txBody>
                    <a:bodyPr/>
                    <a:lstStyle/>
                    <a:p>
                      <a:r>
                        <a:rPr lang="en-US" sz="2400" b="1" dirty="0" smtClean="0">
                          <a:solidFill>
                            <a:schemeClr val="tx1"/>
                          </a:solidFill>
                        </a:rPr>
                        <a:t>Pipeline</a:t>
                      </a:r>
                      <a:endParaRPr lang="en-US" sz="2400" b="1" dirty="0">
                        <a:solidFill>
                          <a:schemeClr val="tx1"/>
                        </a:solidFill>
                      </a:endParaRPr>
                    </a:p>
                  </a:txBody>
                  <a:tcPr/>
                </a:tc>
                <a:tc>
                  <a:txBody>
                    <a:bodyPr/>
                    <a:lstStyle/>
                    <a:p>
                      <a:pPr algn="ctr"/>
                      <a:r>
                        <a:rPr lang="en-US" sz="2400" b="1" dirty="0" smtClean="0">
                          <a:sym typeface="Wingdings"/>
                        </a:rPr>
                        <a:t></a:t>
                      </a:r>
                      <a:endParaRPr lang="en-US" sz="2400" b="1" dirty="0">
                        <a:solidFill>
                          <a:schemeClr val="tx1"/>
                        </a:solidFill>
                      </a:endParaRPr>
                    </a:p>
                  </a:txBody>
                  <a:tcPr/>
                </a:tc>
                <a:tc>
                  <a:txBody>
                    <a:bodyPr/>
                    <a:lstStyle/>
                    <a:p>
                      <a:pPr algn="ctr"/>
                      <a:r>
                        <a:rPr lang="en-US" sz="2400" b="1" dirty="0" smtClean="0">
                          <a:sym typeface="Wingdings"/>
                        </a:rPr>
                        <a:t>Many Improvements</a:t>
                      </a:r>
                      <a:endParaRPr lang="en-US" sz="2400" b="1" dirty="0">
                        <a:solidFill>
                          <a:schemeClr val="tx1"/>
                        </a:solidFill>
                      </a:endParaRPr>
                    </a:p>
                  </a:txBody>
                  <a:tcPr/>
                </a:tc>
              </a:tr>
            </a:tbl>
          </a:graphicData>
        </a:graphic>
      </p:graphicFrame>
      <p:sp>
        <p:nvSpPr>
          <p:cNvPr id="10" name="Rectangle 9"/>
          <p:cNvSpPr/>
          <p:nvPr/>
        </p:nvSpPr>
        <p:spPr bwMode="auto">
          <a:xfrm>
            <a:off x="533400" y="2438400"/>
            <a:ext cx="8229600" cy="2286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1800"/>
              </a:spcBef>
              <a:spcAft>
                <a:spcPct val="0"/>
              </a:spcAft>
              <a:buClrTx/>
              <a:buSzTx/>
              <a:buFontTx/>
              <a:buNone/>
              <a:tabLst/>
            </a:pPr>
            <a:endParaRPr lang="en-US" sz="800" b="1" dirty="0" smtClean="0">
              <a:solidFill>
                <a:srgbClr val="FF0000"/>
              </a:solidFill>
              <a:cs typeface="ＭＳ Ｐゴシック" charset="-128"/>
            </a:endParaRPr>
          </a:p>
          <a:p>
            <a:pPr marL="0" marR="0" indent="0" algn="ctr" defTabSz="914400" rtl="0" eaLnBrk="0" fontAlgn="base" latinLnBrk="0" hangingPunct="0">
              <a:spcBef>
                <a:spcPts val="1800"/>
              </a:spcBef>
              <a:spcAft>
                <a:spcPct val="0"/>
              </a:spcAft>
              <a:buClrTx/>
              <a:buSzTx/>
              <a:buFontTx/>
              <a:buNone/>
              <a:tabLst/>
            </a:pPr>
            <a:r>
              <a:rPr lang="en-US" sz="3600" b="1" dirty="0" smtClean="0">
                <a:solidFill>
                  <a:srgbClr val="FF0000"/>
                </a:solidFill>
                <a:cs typeface="ＭＳ Ｐゴシック" charset="-128"/>
              </a:rPr>
              <a:t>TASSEL can now handle millions of SNPs and it 1000X faster for key association analyses.</a:t>
            </a:r>
            <a:endParaRPr kumimoji="0" lang="en-US" sz="3600" b="1" i="0" u="none" strike="noStrike" cap="none" normalizeH="0" baseline="0" dirty="0">
              <a:ln>
                <a:noFill/>
              </a:ln>
              <a:solidFill>
                <a:srgbClr val="FF0000"/>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GLM/MLM </a:t>
            </a:r>
            <a:r>
              <a:rPr lang="en-US" b="1" dirty="0" smtClean="0"/>
              <a:t>for </a:t>
            </a:r>
            <a:r>
              <a:rPr lang="en-US" b="1" dirty="0" smtClean="0"/>
              <a:t>GWAS</a:t>
            </a:r>
            <a:endParaRPr lang="en-US" b="1" dirty="0"/>
          </a:p>
        </p:txBody>
      </p:sp>
      <p:sp>
        <p:nvSpPr>
          <p:cNvPr id="4" name="TextBox 3"/>
          <p:cNvSpPr txBox="1"/>
          <p:nvPr/>
        </p:nvSpPr>
        <p:spPr>
          <a:xfrm>
            <a:off x="1828800" y="2057400"/>
            <a:ext cx="3657600" cy="461665"/>
          </a:xfrm>
          <a:prstGeom prst="rect">
            <a:avLst/>
          </a:prstGeom>
          <a:noFill/>
        </p:spPr>
        <p:txBody>
          <a:bodyPr wrap="square" rtlCol="0">
            <a:spAutoFit/>
          </a:bodyPr>
          <a:lstStyle/>
          <a:p>
            <a:r>
              <a:rPr lang="en-US" dirty="0" smtClean="0"/>
              <a:t>Phenotype on individuals</a:t>
            </a:r>
            <a:endParaRPr lang="en-US" dirty="0"/>
          </a:p>
        </p:txBody>
      </p:sp>
      <p:sp>
        <p:nvSpPr>
          <p:cNvPr id="5" name="TextBox 4"/>
          <p:cNvSpPr txBox="1"/>
          <p:nvPr/>
        </p:nvSpPr>
        <p:spPr>
          <a:xfrm>
            <a:off x="2057400" y="3200400"/>
            <a:ext cx="1905000" cy="830997"/>
          </a:xfrm>
          <a:prstGeom prst="rect">
            <a:avLst/>
          </a:prstGeom>
          <a:noFill/>
        </p:spPr>
        <p:txBody>
          <a:bodyPr wrap="square" rtlCol="0">
            <a:spAutoFit/>
          </a:bodyPr>
          <a:lstStyle/>
          <a:p>
            <a:pPr algn="ctr"/>
            <a:r>
              <a:rPr lang="en-US" dirty="0" smtClean="0">
                <a:solidFill>
                  <a:srgbClr val="FF0000"/>
                </a:solidFill>
              </a:rPr>
              <a:t>Population </a:t>
            </a:r>
          </a:p>
          <a:p>
            <a:pPr algn="ctr"/>
            <a:r>
              <a:rPr lang="en-US" dirty="0" smtClean="0">
                <a:solidFill>
                  <a:srgbClr val="FF0000"/>
                </a:solidFill>
              </a:rPr>
              <a:t>structure</a:t>
            </a:r>
            <a:endParaRPr lang="en-US" dirty="0">
              <a:solidFill>
                <a:srgbClr val="FF0000"/>
              </a:solidFill>
            </a:endParaRPr>
          </a:p>
        </p:txBody>
      </p:sp>
      <p:sp>
        <p:nvSpPr>
          <p:cNvPr id="6" name="TextBox 5"/>
          <p:cNvSpPr txBox="1"/>
          <p:nvPr/>
        </p:nvSpPr>
        <p:spPr>
          <a:xfrm>
            <a:off x="4495800" y="3200400"/>
            <a:ext cx="1905000" cy="830997"/>
          </a:xfrm>
          <a:prstGeom prst="rect">
            <a:avLst/>
          </a:prstGeom>
          <a:noFill/>
        </p:spPr>
        <p:txBody>
          <a:bodyPr wrap="square" rtlCol="0">
            <a:spAutoFit/>
          </a:bodyPr>
          <a:lstStyle/>
          <a:p>
            <a:pPr algn="ctr"/>
            <a:r>
              <a:rPr lang="en-US" dirty="0" smtClean="0">
                <a:solidFill>
                  <a:srgbClr val="0070C0"/>
                </a:solidFill>
              </a:rPr>
              <a:t>Unequal </a:t>
            </a:r>
          </a:p>
          <a:p>
            <a:pPr algn="ctr"/>
            <a:r>
              <a:rPr lang="en-US" dirty="0" smtClean="0">
                <a:solidFill>
                  <a:srgbClr val="0070C0"/>
                </a:solidFill>
              </a:rPr>
              <a:t>relatedness</a:t>
            </a:r>
            <a:endParaRPr lang="en-US" dirty="0">
              <a:solidFill>
                <a:srgbClr val="0070C0"/>
              </a:solidFill>
            </a:endParaRPr>
          </a:p>
        </p:txBody>
      </p:sp>
      <p:sp>
        <p:nvSpPr>
          <p:cNvPr id="7" name="TextBox 6"/>
          <p:cNvSpPr txBox="1"/>
          <p:nvPr/>
        </p:nvSpPr>
        <p:spPr>
          <a:xfrm>
            <a:off x="6553200" y="1905000"/>
            <a:ext cx="1905000" cy="830997"/>
          </a:xfrm>
          <a:prstGeom prst="rect">
            <a:avLst/>
          </a:prstGeom>
          <a:noFill/>
        </p:spPr>
        <p:txBody>
          <a:bodyPr wrap="square" rtlCol="0">
            <a:spAutoFit/>
          </a:bodyPr>
          <a:lstStyle/>
          <a:p>
            <a:pPr algn="ctr"/>
            <a:r>
              <a:rPr lang="en-US" dirty="0" smtClean="0"/>
              <a:t>Unequal </a:t>
            </a:r>
          </a:p>
          <a:p>
            <a:pPr algn="ctr"/>
            <a:r>
              <a:rPr lang="en-US" dirty="0" smtClean="0"/>
              <a:t>relatedness</a:t>
            </a:r>
            <a:endParaRPr lang="en-US" dirty="0"/>
          </a:p>
        </p:txBody>
      </p:sp>
      <p:cxnSp>
        <p:nvCxnSpPr>
          <p:cNvPr id="9" name="Straight Arrow Connector 8"/>
          <p:cNvCxnSpPr/>
          <p:nvPr/>
        </p:nvCxnSpPr>
        <p:spPr bwMode="auto">
          <a:xfrm rot="10800000" flipV="1">
            <a:off x="3048000" y="2590800"/>
            <a:ext cx="1143000" cy="533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Straight Arrow Connector 9"/>
          <p:cNvCxnSpPr>
            <a:endCxn id="6" idx="0"/>
          </p:cNvCxnSpPr>
          <p:nvPr/>
        </p:nvCxnSpPr>
        <p:spPr bwMode="auto">
          <a:xfrm>
            <a:off x="4495800" y="2590800"/>
            <a:ext cx="952500" cy="60960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13" name="TextBox 12"/>
          <p:cNvSpPr txBox="1"/>
          <p:nvPr/>
        </p:nvSpPr>
        <p:spPr>
          <a:xfrm>
            <a:off x="914400" y="4876800"/>
            <a:ext cx="7543800" cy="646331"/>
          </a:xfrm>
          <a:prstGeom prst="rect">
            <a:avLst/>
          </a:prstGeom>
          <a:noFill/>
        </p:spPr>
        <p:txBody>
          <a:bodyPr wrap="square" rtlCol="0">
            <a:spAutoFit/>
          </a:bodyPr>
          <a:lstStyle/>
          <a:p>
            <a:pPr algn="ctr"/>
            <a:r>
              <a:rPr lang="en-US" sz="3600" dirty="0" smtClean="0"/>
              <a:t>Y = </a:t>
            </a:r>
            <a:r>
              <a:rPr lang="en-US" sz="3600" dirty="0" smtClean="0">
                <a:solidFill>
                  <a:srgbClr val="FF0000"/>
                </a:solidFill>
              </a:rPr>
              <a:t>Q (or PCs)</a:t>
            </a:r>
            <a:r>
              <a:rPr lang="en-US" sz="3600" dirty="0" smtClean="0"/>
              <a:t> + </a:t>
            </a:r>
            <a:r>
              <a:rPr lang="en-US" sz="3600" dirty="0" smtClean="0">
                <a:solidFill>
                  <a:srgbClr val="0070C0"/>
                </a:solidFill>
              </a:rPr>
              <a:t>Kinship</a:t>
            </a:r>
            <a:r>
              <a:rPr lang="en-US" sz="3600" dirty="0" smtClean="0"/>
              <a:t> + residual</a:t>
            </a:r>
            <a:endParaRPr lang="en-US" sz="3600" dirty="0"/>
          </a:p>
        </p:txBody>
      </p:sp>
      <p:sp>
        <p:nvSpPr>
          <p:cNvPr id="14" name="TextBox 13"/>
          <p:cNvSpPr txBox="1"/>
          <p:nvPr/>
        </p:nvSpPr>
        <p:spPr>
          <a:xfrm>
            <a:off x="1905000" y="5486400"/>
            <a:ext cx="1905000" cy="461665"/>
          </a:xfrm>
          <a:prstGeom prst="rect">
            <a:avLst/>
          </a:prstGeom>
          <a:noFill/>
        </p:spPr>
        <p:txBody>
          <a:bodyPr wrap="square" rtlCol="0">
            <a:spAutoFit/>
          </a:bodyPr>
          <a:lstStyle/>
          <a:p>
            <a:pPr algn="ctr"/>
            <a:r>
              <a:rPr lang="en-US" dirty="0" smtClean="0"/>
              <a:t>(fixed effect)</a:t>
            </a:r>
            <a:endParaRPr lang="en-US" dirty="0"/>
          </a:p>
        </p:txBody>
      </p:sp>
      <p:sp>
        <p:nvSpPr>
          <p:cNvPr id="15" name="TextBox 14"/>
          <p:cNvSpPr txBox="1"/>
          <p:nvPr/>
        </p:nvSpPr>
        <p:spPr>
          <a:xfrm>
            <a:off x="4114800" y="5486400"/>
            <a:ext cx="2362200" cy="461665"/>
          </a:xfrm>
          <a:prstGeom prst="rect">
            <a:avLst/>
          </a:prstGeom>
          <a:noFill/>
        </p:spPr>
        <p:txBody>
          <a:bodyPr wrap="square" rtlCol="0">
            <a:spAutoFit/>
          </a:bodyPr>
          <a:lstStyle/>
          <a:p>
            <a:pPr algn="ctr"/>
            <a:r>
              <a:rPr lang="en-US" dirty="0" smtClean="0"/>
              <a:t>(random effect)</a:t>
            </a:r>
            <a:endParaRPr lang="en-US" dirty="0"/>
          </a:p>
        </p:txBody>
      </p:sp>
      <p:sp>
        <p:nvSpPr>
          <p:cNvPr id="16" name="TextBox 15"/>
          <p:cNvSpPr txBox="1"/>
          <p:nvPr/>
        </p:nvSpPr>
        <p:spPr>
          <a:xfrm>
            <a:off x="2209800" y="6019800"/>
            <a:ext cx="3962400" cy="461665"/>
          </a:xfrm>
          <a:prstGeom prst="rect">
            <a:avLst/>
          </a:prstGeom>
          <a:noFill/>
        </p:spPr>
        <p:txBody>
          <a:bodyPr wrap="square" rtlCol="0">
            <a:spAutoFit/>
          </a:bodyPr>
          <a:lstStyle/>
          <a:p>
            <a:r>
              <a:rPr lang="en-US" dirty="0" smtClean="0">
                <a:solidFill>
                  <a:srgbClr val="00B050"/>
                </a:solidFill>
              </a:rPr>
              <a:t>Mixed Linear Model (MLM)</a:t>
            </a:r>
            <a:endParaRPr lang="en-US" dirty="0">
              <a:solidFill>
                <a:srgbClr val="00B050"/>
              </a:solidFill>
            </a:endParaRPr>
          </a:p>
        </p:txBody>
      </p:sp>
      <p:cxnSp>
        <p:nvCxnSpPr>
          <p:cNvPr id="17" name="Straight Arrow Connector 16"/>
          <p:cNvCxnSpPr/>
          <p:nvPr/>
        </p:nvCxnSpPr>
        <p:spPr bwMode="auto">
          <a:xfrm rot="10800000">
            <a:off x="2057400" y="6019800"/>
            <a:ext cx="4267200" cy="1588"/>
          </a:xfrm>
          <a:prstGeom prst="straightConnector1">
            <a:avLst/>
          </a:prstGeom>
          <a:solidFill>
            <a:schemeClr val="accent1"/>
          </a:solidFill>
          <a:ln w="38100" cap="flat" cmpd="sng" algn="ctr">
            <a:solidFill>
              <a:srgbClr val="0070C0"/>
            </a:solidFill>
            <a:prstDash val="solid"/>
            <a:round/>
            <a:headEnd type="none" w="med" len="med"/>
            <a:tailEnd type="none"/>
          </a:ln>
          <a:effectLst/>
        </p:spPr>
      </p:cxnSp>
      <p:cxnSp>
        <p:nvCxnSpPr>
          <p:cNvPr id="20" name="Straight Arrow Connector 19"/>
          <p:cNvCxnSpPr/>
          <p:nvPr/>
        </p:nvCxnSpPr>
        <p:spPr bwMode="auto">
          <a:xfrm rot="5400000">
            <a:off x="2552700" y="4533900"/>
            <a:ext cx="8382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rot="5400000">
            <a:off x="4991894" y="4533106"/>
            <a:ext cx="838200" cy="1588"/>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25" name="Straight Arrow Connector 24"/>
          <p:cNvCxnSpPr/>
          <p:nvPr/>
        </p:nvCxnSpPr>
        <p:spPr bwMode="auto">
          <a:xfrm rot="5400000">
            <a:off x="6514306" y="3848100"/>
            <a:ext cx="2058194" cy="794"/>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28" name="Straight Arrow Connector 27"/>
          <p:cNvCxnSpPr/>
          <p:nvPr/>
        </p:nvCxnSpPr>
        <p:spPr bwMode="auto">
          <a:xfrm rot="10800000">
            <a:off x="5562600" y="2362200"/>
            <a:ext cx="1066800" cy="1588"/>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algorithms for MLM</a:t>
            </a:r>
            <a:endParaRPr lang="en-US" b="1" dirty="0"/>
          </a:p>
        </p:txBody>
      </p:sp>
      <p:sp>
        <p:nvSpPr>
          <p:cNvPr id="3" name="Content Placeholder 2"/>
          <p:cNvSpPr>
            <a:spLocks noGrp="1"/>
          </p:cNvSpPr>
          <p:nvPr>
            <p:ph idx="1"/>
          </p:nvPr>
        </p:nvSpPr>
        <p:spPr>
          <a:xfrm>
            <a:off x="685800" y="1752600"/>
            <a:ext cx="7772400" cy="4572000"/>
          </a:xfrm>
        </p:spPr>
        <p:txBody>
          <a:bodyPr/>
          <a:lstStyle/>
          <a:p>
            <a:r>
              <a:rPr lang="en-US" sz="2400" b="1" i="1" dirty="0" smtClean="0">
                <a:solidFill>
                  <a:srgbClr val="FF0000"/>
                </a:solidFill>
              </a:rPr>
              <a:t>EMMA</a:t>
            </a:r>
            <a:r>
              <a:rPr lang="en-US" sz="2400" b="1" dirty="0" smtClean="0"/>
              <a:t>: Convert optimization on two dimensions (genetic and residual variance components) to one dimension (their ratio), faster. By Kang et al (2007, Genetics)</a:t>
            </a:r>
          </a:p>
          <a:p>
            <a:r>
              <a:rPr lang="en-US" sz="2400" b="1" i="1" dirty="0" smtClean="0">
                <a:solidFill>
                  <a:srgbClr val="FF0000"/>
                </a:solidFill>
              </a:rPr>
              <a:t>Compression</a:t>
            </a:r>
            <a:r>
              <a:rPr lang="en-US" sz="2400" b="1" dirty="0" smtClean="0"/>
              <a:t>: To group individuals into group to reduce size of MLM equations. Better speed and better power. By Zhang et al (2010, Nature Genetics) </a:t>
            </a:r>
          </a:p>
          <a:p>
            <a:r>
              <a:rPr lang="en-US" sz="2400" b="1" i="1" dirty="0" smtClean="0">
                <a:solidFill>
                  <a:srgbClr val="FF0000"/>
                </a:solidFill>
              </a:rPr>
              <a:t>P3D/</a:t>
            </a:r>
            <a:r>
              <a:rPr lang="en-US" sz="2400" b="1" i="1" dirty="0" err="1" smtClean="0">
                <a:solidFill>
                  <a:srgbClr val="FF0000"/>
                </a:solidFill>
              </a:rPr>
              <a:t>EMMAx</a:t>
            </a:r>
            <a:r>
              <a:rPr lang="en-US" sz="2400" b="1" dirty="0" smtClean="0"/>
              <a:t>: Population parameters (such as variance components) optimized only once and fixed in screening SNPs, Faster. By Zhang et al (2010, Nature Genetics, named as P3D) and Kang et al (2010, Nature Genetics, named </a:t>
            </a:r>
            <a:r>
              <a:rPr lang="en-US" sz="2400" b="1" dirty="0" err="1" smtClean="0"/>
              <a:t>EMMAx</a:t>
            </a:r>
            <a:r>
              <a:rPr lang="en-US" sz="2400" b="1"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Demonstration</a:t>
            </a:r>
            <a:endParaRPr lang="en-US" sz="5400" b="1" dirty="0"/>
          </a:p>
        </p:txBody>
      </p:sp>
      <p:sp>
        <p:nvSpPr>
          <p:cNvPr id="6" name="Content Placeholder 5"/>
          <p:cNvSpPr>
            <a:spLocks noGrp="1"/>
          </p:cNvSpPr>
          <p:nvPr>
            <p:ph idx="1"/>
          </p:nvPr>
        </p:nvSpPr>
        <p:spPr>
          <a:xfrm>
            <a:off x="685800" y="1981200"/>
            <a:ext cx="7772400" cy="4419600"/>
          </a:xfrm>
        </p:spPr>
        <p:txBody>
          <a:bodyPr/>
          <a:lstStyle/>
          <a:p>
            <a:r>
              <a:rPr lang="en-US" sz="3600" b="1" dirty="0" smtClean="0"/>
              <a:t>How to start?</a:t>
            </a:r>
          </a:p>
          <a:p>
            <a:r>
              <a:rPr lang="en-US" sz="3600" b="1" dirty="0" smtClean="0"/>
              <a:t>TASSEL Graphic User Interface (GUI)</a:t>
            </a:r>
          </a:p>
          <a:p>
            <a:r>
              <a:rPr lang="en-US" sz="3600" b="1" dirty="0" smtClean="0"/>
              <a:t>Data formats</a:t>
            </a:r>
          </a:p>
          <a:p>
            <a:r>
              <a:rPr lang="en-US" sz="3600" b="1" dirty="0" smtClean="0"/>
              <a:t>GLM as example</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srcRect/>
          <a:stretch>
            <a:fillRect/>
          </a:stretch>
        </p:blipFill>
        <p:spPr bwMode="auto">
          <a:xfrm>
            <a:off x="123825" y="533400"/>
            <a:ext cx="8896350" cy="5867400"/>
          </a:xfrm>
          <a:prstGeom prst="rect">
            <a:avLst/>
          </a:prstGeom>
          <a:noFill/>
          <a:ln w="9525">
            <a:noFill/>
            <a:miter lim="800000"/>
            <a:headEnd/>
            <a:tailEnd/>
          </a:ln>
        </p:spPr>
      </p:pic>
      <p:sp>
        <p:nvSpPr>
          <p:cNvPr id="10" name="Right Arrow 9"/>
          <p:cNvSpPr/>
          <p:nvPr/>
        </p:nvSpPr>
        <p:spPr bwMode="auto">
          <a:xfrm rot="9484685">
            <a:off x="3798896" y="4218062"/>
            <a:ext cx="1069022"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Right Arrow 4"/>
          <p:cNvSpPr/>
          <p:nvPr/>
        </p:nvSpPr>
        <p:spPr bwMode="auto">
          <a:xfrm rot="7580176">
            <a:off x="4120846" y="4660748"/>
            <a:ext cx="1069022" cy="55575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srcRect/>
          <a:stretch>
            <a:fillRect/>
          </a:stretch>
        </p:blipFill>
        <p:spPr bwMode="auto">
          <a:xfrm>
            <a:off x="114300" y="514350"/>
            <a:ext cx="8915400" cy="58293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1066800" y="1752600"/>
            <a:ext cx="1674057" cy="2257425"/>
          </a:xfrm>
          <a:prstGeom prst="rect">
            <a:avLst/>
          </a:prstGeom>
          <a:solidFill>
            <a:schemeClr val="accent1"/>
          </a:solid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267200" y="1752600"/>
            <a:ext cx="1754008" cy="2181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4953000" y="2819400"/>
            <a:ext cx="3912321" cy="1752599"/>
          </a:xfrm>
          <a:prstGeom prst="rect">
            <a:avLst/>
          </a:prstGeom>
          <a:solidFill>
            <a:schemeClr val="accent1"/>
          </a:solidFill>
          <a:ln w="9525">
            <a:noFill/>
            <a:miter lim="800000"/>
            <a:headEnd/>
            <a:tailEnd/>
          </a:ln>
          <a:effectLst/>
        </p:spPr>
      </p:pic>
      <p:sp>
        <p:nvSpPr>
          <p:cNvPr id="7" name="TextBox 6"/>
          <p:cNvSpPr txBox="1"/>
          <p:nvPr/>
        </p:nvSpPr>
        <p:spPr>
          <a:xfrm>
            <a:off x="4267200" y="2057400"/>
            <a:ext cx="1676400" cy="830997"/>
          </a:xfrm>
          <a:prstGeom prst="rect">
            <a:avLst/>
          </a:prstGeom>
          <a:noFill/>
        </p:spPr>
        <p:txBody>
          <a:bodyPr wrap="square" rtlCol="0">
            <a:spAutoFit/>
          </a:bodyPr>
          <a:lstStyle/>
          <a:p>
            <a:pPr algn="ctr"/>
            <a:r>
              <a:rPr lang="en-US" dirty="0" smtClean="0">
                <a:solidFill>
                  <a:srgbClr val="FF0000"/>
                </a:solidFill>
              </a:rPr>
              <a:t>Population structure</a:t>
            </a:r>
            <a:endParaRPr lang="en-US" dirty="0">
              <a:solidFill>
                <a:srgbClr val="FF0000"/>
              </a:solidFill>
            </a:endParaRPr>
          </a:p>
        </p:txBody>
      </p:sp>
      <p:sp>
        <p:nvSpPr>
          <p:cNvPr id="8" name="TextBox 7"/>
          <p:cNvSpPr txBox="1"/>
          <p:nvPr/>
        </p:nvSpPr>
        <p:spPr>
          <a:xfrm>
            <a:off x="5257800" y="3276600"/>
            <a:ext cx="1676400" cy="461665"/>
          </a:xfrm>
          <a:prstGeom prst="rect">
            <a:avLst/>
          </a:prstGeom>
          <a:noFill/>
        </p:spPr>
        <p:txBody>
          <a:bodyPr wrap="square" rtlCol="0">
            <a:spAutoFit/>
          </a:bodyPr>
          <a:lstStyle/>
          <a:p>
            <a:pPr algn="ctr"/>
            <a:r>
              <a:rPr lang="en-US" dirty="0" smtClean="0">
                <a:solidFill>
                  <a:srgbClr val="0070C0"/>
                </a:solidFill>
              </a:rPr>
              <a:t>Kinship</a:t>
            </a:r>
            <a:endParaRPr lang="en-US" dirty="0">
              <a:solidFill>
                <a:srgbClr val="0070C0"/>
              </a:solidFill>
            </a:endParaRPr>
          </a:p>
        </p:txBody>
      </p:sp>
      <p:sp>
        <p:nvSpPr>
          <p:cNvPr id="9" name="TextBox 8"/>
          <p:cNvSpPr txBox="1"/>
          <p:nvPr/>
        </p:nvSpPr>
        <p:spPr>
          <a:xfrm>
            <a:off x="1066800" y="2133600"/>
            <a:ext cx="1676400" cy="461665"/>
          </a:xfrm>
          <a:prstGeom prst="rect">
            <a:avLst/>
          </a:prstGeom>
          <a:noFill/>
        </p:spPr>
        <p:txBody>
          <a:bodyPr wrap="square" rtlCol="0">
            <a:spAutoFit/>
          </a:bodyPr>
          <a:lstStyle/>
          <a:p>
            <a:pPr algn="ctr"/>
            <a:r>
              <a:rPr lang="en-US" dirty="0" smtClean="0"/>
              <a:t>Phenotype</a:t>
            </a:r>
            <a:endParaRPr lang="en-US" dirty="0"/>
          </a:p>
        </p:txBody>
      </p:sp>
      <p:pic>
        <p:nvPicPr>
          <p:cNvPr id="1029" name="Picture 5"/>
          <p:cNvPicPr>
            <a:picLocks noChangeAspect="1" noChangeArrowheads="1"/>
          </p:cNvPicPr>
          <p:nvPr/>
        </p:nvPicPr>
        <p:blipFill>
          <a:blip r:embed="rId7"/>
          <a:srcRect/>
          <a:stretch>
            <a:fillRect/>
          </a:stretch>
        </p:blipFill>
        <p:spPr bwMode="auto">
          <a:xfrm>
            <a:off x="3352800" y="4648200"/>
            <a:ext cx="5494337" cy="1370890"/>
          </a:xfrm>
          <a:prstGeom prst="rect">
            <a:avLst/>
          </a:prstGeom>
          <a:noFill/>
          <a:ln w="9525">
            <a:noFill/>
            <a:miter lim="800000"/>
            <a:headEnd/>
            <a:tailEnd/>
          </a:ln>
          <a:effectLst/>
        </p:spPr>
      </p:pic>
      <p:sp>
        <p:nvSpPr>
          <p:cNvPr id="10" name="TextBox 9"/>
          <p:cNvSpPr txBox="1"/>
          <p:nvPr/>
        </p:nvSpPr>
        <p:spPr>
          <a:xfrm>
            <a:off x="5029200" y="4800600"/>
            <a:ext cx="1676400" cy="461665"/>
          </a:xfrm>
          <a:prstGeom prst="rect">
            <a:avLst/>
          </a:prstGeom>
          <a:noFill/>
        </p:spPr>
        <p:txBody>
          <a:bodyPr wrap="square" rtlCol="0">
            <a:spAutoFit/>
          </a:bodyPr>
          <a:lstStyle/>
          <a:p>
            <a:pPr algn="ctr"/>
            <a:r>
              <a:rPr lang="en-US" b="1" dirty="0" smtClean="0">
                <a:solidFill>
                  <a:srgbClr val="00B050"/>
                </a:solidFill>
              </a:rPr>
              <a:t>Genotype</a:t>
            </a:r>
            <a:endParaRPr lang="en-US" b="1" dirty="0">
              <a:solidFill>
                <a:srgbClr val="00B050"/>
              </a:solidFill>
            </a:endParaRPr>
          </a:p>
        </p:txBody>
      </p:sp>
      <p:cxnSp>
        <p:nvCxnSpPr>
          <p:cNvPr id="12" name="Shape 11"/>
          <p:cNvCxnSpPr>
            <a:stCxn id="9" idx="2"/>
            <a:endCxn id="10" idx="1"/>
          </p:cNvCxnSpPr>
          <p:nvPr/>
        </p:nvCxnSpPr>
        <p:spPr bwMode="auto">
          <a:xfrm rot="16200000" flipH="1">
            <a:off x="2249016" y="2251249"/>
            <a:ext cx="2436168" cy="3124200"/>
          </a:xfrm>
          <a:prstGeom prst="curvedConnector2">
            <a:avLst/>
          </a:prstGeom>
          <a:solidFill>
            <a:schemeClr val="accent1"/>
          </a:solidFill>
          <a:ln w="38100" cap="flat" cmpd="sng" algn="ctr">
            <a:solidFill>
              <a:srgbClr val="00B050"/>
            </a:solidFill>
            <a:prstDash val="solid"/>
            <a:round/>
            <a:headEnd type="none" w="med" len="med"/>
            <a:tailEnd type="arrow"/>
          </a:ln>
          <a:effectLst/>
        </p:spPr>
      </p:cxnSp>
      <p:cxnSp>
        <p:nvCxnSpPr>
          <p:cNvPr id="21" name="Shape 20"/>
          <p:cNvCxnSpPr>
            <a:endCxn id="7" idx="1"/>
          </p:cNvCxnSpPr>
          <p:nvPr/>
        </p:nvCxnSpPr>
        <p:spPr bwMode="auto">
          <a:xfrm flipV="1">
            <a:off x="2362200" y="2472899"/>
            <a:ext cx="1905000" cy="1337101"/>
          </a:xfrm>
          <a:prstGeom prst="curvedConnector3">
            <a:avLst>
              <a:gd name="adj1" fmla="val 50000"/>
            </a:avLst>
          </a:prstGeom>
          <a:solidFill>
            <a:schemeClr val="accent1"/>
          </a:solidFill>
          <a:ln w="38100" cap="flat" cmpd="sng" algn="ctr">
            <a:solidFill>
              <a:srgbClr val="FF0000"/>
            </a:solidFill>
            <a:prstDash val="solid"/>
            <a:round/>
            <a:headEnd type="none" w="med" len="med"/>
            <a:tailEnd type="arrow"/>
          </a:ln>
          <a:effectLst/>
        </p:spPr>
      </p:cxnSp>
      <p:cxnSp>
        <p:nvCxnSpPr>
          <p:cNvPr id="24" name="Shape 20"/>
          <p:cNvCxnSpPr>
            <a:endCxn id="8" idx="1"/>
          </p:cNvCxnSpPr>
          <p:nvPr/>
        </p:nvCxnSpPr>
        <p:spPr bwMode="auto">
          <a:xfrm flipV="1">
            <a:off x="2514600" y="3507433"/>
            <a:ext cx="2743200" cy="454968"/>
          </a:xfrm>
          <a:prstGeom prst="curvedConnector3">
            <a:avLst>
              <a:gd name="adj1" fmla="val 37973"/>
            </a:avLst>
          </a:prstGeom>
          <a:solidFill>
            <a:schemeClr val="accent1"/>
          </a:solidFill>
          <a:ln w="38100" cap="flat" cmpd="sng" algn="ctr">
            <a:solidFill>
              <a:srgbClr val="0070C0"/>
            </a:solidFill>
            <a:prstDash val="solid"/>
            <a:round/>
            <a:headEnd type="none" w="med" len="med"/>
            <a:tailEnd type="arrow"/>
          </a:ln>
          <a:effectLst/>
        </p:spPr>
      </p:cxnSp>
      <p:sp>
        <p:nvSpPr>
          <p:cNvPr id="28" name="Cloud Callout 27"/>
          <p:cNvSpPr/>
          <p:nvPr/>
        </p:nvSpPr>
        <p:spPr bwMode="auto">
          <a:xfrm>
            <a:off x="2286000" y="3962400"/>
            <a:ext cx="2971800" cy="1143000"/>
          </a:xfrm>
          <a:prstGeom prst="cloudCallout">
            <a:avLst>
              <a:gd name="adj1" fmla="val 45464"/>
              <a:gd name="adj2" fmla="val 41057"/>
            </a:avLst>
          </a:prstGeom>
          <a:solidFill>
            <a:schemeClr val="accent1">
              <a:alpha val="7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cs typeface="ＭＳ Ｐゴシック" charset="-128"/>
              </a:rPr>
              <a:t>Association?</a:t>
            </a: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E6"/>
      </a:lt1>
      <a:dk2>
        <a:srgbClr val="000000"/>
      </a:dk2>
      <a:lt2>
        <a:srgbClr val="777777"/>
      </a:lt2>
      <a:accent1>
        <a:srgbClr val="FFFFF7"/>
      </a:accent1>
      <a:accent2>
        <a:srgbClr val="33CCCC"/>
      </a:accent2>
      <a:accent3>
        <a:srgbClr val="FFFFF0"/>
      </a:accent3>
      <a:accent4>
        <a:srgbClr val="000000"/>
      </a:accent4>
      <a:accent5>
        <a:srgbClr val="FFFFFA"/>
      </a:accent5>
      <a:accent6>
        <a:srgbClr val="2DB9B9"/>
      </a:accent6>
      <a:hlink>
        <a:srgbClr val="FF5050"/>
      </a:hlink>
      <a:folHlink>
        <a:srgbClr val="FF9900"/>
      </a:folHlink>
    </a:clrScheme>
    <a:fontScheme name="Blank Presentation">
      <a:majorFont>
        <a:latin typeface="Goudy Old Style"/>
        <a:ea typeface="ＭＳ Ｐゴシック"/>
        <a:cs typeface="ＭＳ Ｐゴシック"/>
      </a:majorFont>
      <a:minorFont>
        <a:latin typeface="Goudy Old Styl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4613</TotalTime>
  <Words>468</Words>
  <Application>Microsoft Office PowerPoint</Application>
  <PresentationFormat>On-screen Show (4:3)</PresentationFormat>
  <Paragraphs>153</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TASSEL 3.0 www.maizegenetics.net/tassel</vt:lpstr>
      <vt:lpstr>TASSEL</vt:lpstr>
      <vt:lpstr>TASSEL : Tools for Genetic Research</vt:lpstr>
      <vt:lpstr>What’s New in TASSEL?</vt:lpstr>
      <vt:lpstr>GLM/MLM for GWAS</vt:lpstr>
      <vt:lpstr>New algorithms for MLM</vt:lpstr>
      <vt:lpstr>Demonstration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Visualization Tools</vt:lpstr>
      <vt:lpstr>Slide 23</vt:lpstr>
      <vt:lpstr>Example Pipeline: GLM Analysis </vt:lpstr>
      <vt:lpstr>Slide 25</vt:lpstr>
      <vt:lpstr>Join the TASSEL Community</vt:lpstr>
    </vt:vector>
  </TitlesOfParts>
  <Company>Ken Clark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Search, Markers &amp; Maps</dc:title>
  <dc:creator>Ken Clark</dc:creator>
  <cp:lastModifiedBy>terry</cp:lastModifiedBy>
  <cp:revision>93</cp:revision>
  <dcterms:created xsi:type="dcterms:W3CDTF">2010-01-06T19:35:23Z</dcterms:created>
  <dcterms:modified xsi:type="dcterms:W3CDTF">2011-01-16T22:01:56Z</dcterms:modified>
</cp:coreProperties>
</file>